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7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1" r:id="rId3"/>
    <p:sldMasterId id="2147483675" r:id="rId4"/>
    <p:sldMasterId id="2147483679" r:id="rId5"/>
    <p:sldMasterId id="2147483683" r:id="rId6"/>
    <p:sldMasterId id="2147483687" r:id="rId7"/>
    <p:sldMasterId id="2147483703" r:id="rId8"/>
    <p:sldMasterId id="2147483719" r:id="rId9"/>
    <p:sldMasterId id="2147483738" r:id="rId10"/>
  </p:sldMasterIdLst>
  <p:notesMasterIdLst>
    <p:notesMasterId r:id="rId55"/>
  </p:notesMasterIdLst>
  <p:sldIdLst>
    <p:sldId id="256" r:id="rId11"/>
    <p:sldId id="265" r:id="rId12"/>
    <p:sldId id="267" r:id="rId13"/>
    <p:sldId id="261" r:id="rId14"/>
    <p:sldId id="304" r:id="rId15"/>
    <p:sldId id="295" r:id="rId16"/>
    <p:sldId id="296" r:id="rId17"/>
    <p:sldId id="298" r:id="rId18"/>
    <p:sldId id="305" r:id="rId19"/>
    <p:sldId id="307" r:id="rId20"/>
    <p:sldId id="308" r:id="rId21"/>
    <p:sldId id="316" r:id="rId22"/>
    <p:sldId id="310" r:id="rId23"/>
    <p:sldId id="311" r:id="rId24"/>
    <p:sldId id="312" r:id="rId25"/>
    <p:sldId id="313" r:id="rId26"/>
    <p:sldId id="315" r:id="rId27"/>
    <p:sldId id="327" r:id="rId28"/>
    <p:sldId id="321" r:id="rId29"/>
    <p:sldId id="320" r:id="rId30"/>
    <p:sldId id="324" r:id="rId31"/>
    <p:sldId id="325" r:id="rId32"/>
    <p:sldId id="323" r:id="rId33"/>
    <p:sldId id="326" r:id="rId34"/>
    <p:sldId id="328" r:id="rId35"/>
    <p:sldId id="329" r:id="rId36"/>
    <p:sldId id="330" r:id="rId37"/>
    <p:sldId id="331" r:id="rId38"/>
    <p:sldId id="332" r:id="rId39"/>
    <p:sldId id="334" r:id="rId40"/>
    <p:sldId id="333" r:id="rId41"/>
    <p:sldId id="335" r:id="rId42"/>
    <p:sldId id="336" r:id="rId43"/>
    <p:sldId id="337" r:id="rId44"/>
    <p:sldId id="338" r:id="rId45"/>
    <p:sldId id="339" r:id="rId46"/>
    <p:sldId id="341" r:id="rId47"/>
    <p:sldId id="342" r:id="rId48"/>
    <p:sldId id="343" r:id="rId49"/>
    <p:sldId id="344" r:id="rId50"/>
    <p:sldId id="345" r:id="rId51"/>
    <p:sldId id="288" r:id="rId52"/>
    <p:sldId id="347" r:id="rId53"/>
    <p:sldId id="346" r:id="rId5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e Jenden" initials="JJ" lastIdx="1" clrIdx="0">
    <p:extLst>
      <p:ext uri="{19B8F6BF-5375-455C-9EA6-DF929625EA0E}">
        <p15:presenceInfo xmlns:p15="http://schemas.microsoft.com/office/powerpoint/2012/main" xmlns="" userId="S::jake.jenden@witteveenbos.com::169e3241-cc8a-4a7a-8680-493437e5d9fc" providerId="AD"/>
      </p:ext>
    </p:extLst>
  </p:cmAuthor>
  <p:cmAuthor id="2" name="Erwin Visser" initials="EV" lastIdx="12" clrIdx="1">
    <p:extLst>
      <p:ext uri="{19B8F6BF-5375-455C-9EA6-DF929625EA0E}">
        <p15:presenceInfo xmlns:p15="http://schemas.microsoft.com/office/powerpoint/2012/main" xmlns="" userId="S::erwin.visser@witteveenbos.com::afec0056-f179-44cf-85ce-696777a7369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73472" autoAdjust="0"/>
  </p:normalViewPr>
  <p:slideViewPr>
    <p:cSldViewPr snapToGrid="0">
      <p:cViewPr>
        <p:scale>
          <a:sx n="83" d="100"/>
          <a:sy n="83" d="100"/>
        </p:scale>
        <p:origin x="-720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1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theme" Target="theme/theme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9T09:38:39.289" idx="11">
    <p:pos x="3737" y="1529"/>
    <p:text>Explain shortly what Tensor Flow and Keras is and what it does / can do. Since not everybody will know what these two things are.</p:text>
    <p:extLst>
      <p:ext uri="{C676402C-5697-4E1C-873F-D02D1690AC5C}">
        <p15:threadingInfo xmlns:p15="http://schemas.microsoft.com/office/powerpoint/2012/main" xmlns="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9T09:41:06.290" idx="12">
    <p:pos x="10" y="10"/>
    <p:text>First tell your conclusions and then discuss them so change the order of this slide with the next one.</p:text>
    <p:extLst>
      <p:ext uri="{C676402C-5697-4E1C-873F-D02D1690AC5C}">
        <p15:threadingInfo xmlns:p15="http://schemas.microsoft.com/office/powerpoint/2012/main" xmlns="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CADA2-ED94-46AC-A426-0FEC0144578E}" type="datetimeFigureOut">
              <a:rPr lang="nl-NL" smtClean="0"/>
              <a:t>6-1-2020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2D90B-C514-4E48-98D4-32B189664E9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989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nl-NL" dirty="0" err="1" smtClean="0"/>
              <a:t>Ingestion</a:t>
            </a:r>
            <a:r>
              <a:rPr lang="nl-NL" dirty="0" smtClean="0"/>
              <a:t> of large </a:t>
            </a:r>
            <a:r>
              <a:rPr lang="nl-NL" dirty="0" err="1" smtClean="0"/>
              <a:t>quantities</a:t>
            </a:r>
            <a:r>
              <a:rPr lang="nl-NL" dirty="0" smtClean="0"/>
              <a:t> of </a:t>
            </a:r>
            <a:r>
              <a:rPr lang="nl-NL" dirty="0" err="1" smtClean="0"/>
              <a:t>copper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lead has </a:t>
            </a:r>
            <a:r>
              <a:rPr lang="nl-NL" dirty="0" err="1" smtClean="0"/>
              <a:t>negative</a:t>
            </a:r>
            <a:r>
              <a:rPr lang="nl-NL" dirty="0" smtClean="0"/>
              <a:t> </a:t>
            </a:r>
            <a:r>
              <a:rPr lang="nl-NL" dirty="0" err="1" smtClean="0"/>
              <a:t>effects</a:t>
            </a:r>
            <a:r>
              <a:rPr lang="nl-NL" dirty="0" smtClean="0"/>
              <a:t> on the </a:t>
            </a:r>
            <a:r>
              <a:rPr lang="nl-NL" dirty="0" err="1" smtClean="0"/>
              <a:t>public’s</a:t>
            </a:r>
            <a:r>
              <a:rPr lang="nl-NL" dirty="0" smtClean="0"/>
              <a:t> health</a:t>
            </a:r>
          </a:p>
          <a:p>
            <a:endParaRPr lang="en-GB" dirty="0" smtClean="0"/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nl-NL" dirty="0" err="1" smtClean="0"/>
              <a:t>Higher</a:t>
            </a:r>
            <a:r>
              <a:rPr lang="nl-NL" dirty="0" smtClean="0"/>
              <a:t> </a:t>
            </a:r>
            <a:r>
              <a:rPr lang="nl-NL" dirty="0" err="1" smtClean="0"/>
              <a:t>household</a:t>
            </a:r>
            <a:r>
              <a:rPr lang="nl-NL" dirty="0" smtClean="0"/>
              <a:t> </a:t>
            </a:r>
            <a:r>
              <a:rPr lang="nl-NL" dirty="0" err="1" smtClean="0"/>
              <a:t>costs</a:t>
            </a:r>
            <a:endParaRPr lang="nl-NL" dirty="0" smtClean="0"/>
          </a:p>
          <a:p>
            <a:endParaRPr lang="en-GB" dirty="0" smtClean="0"/>
          </a:p>
          <a:p>
            <a:pPr lvl="0">
              <a:buFont typeface="Wingdings" panose="05000000000000000000" pitchFamily="2" charset="2"/>
              <a:buChar char="q"/>
            </a:pPr>
            <a:r>
              <a:rPr lang="nl-NL" dirty="0" err="1" smtClean="0"/>
              <a:t>Increase</a:t>
            </a:r>
            <a:r>
              <a:rPr lang="nl-NL" dirty="0" smtClean="0"/>
              <a:t> in energy </a:t>
            </a:r>
            <a:r>
              <a:rPr lang="nl-NL" dirty="0" err="1" smtClean="0"/>
              <a:t>consumption</a:t>
            </a:r>
            <a:endParaRPr lang="nl-NL" dirty="0" smtClean="0"/>
          </a:p>
          <a:p>
            <a:pPr lvl="0">
              <a:buFont typeface="Wingdings" panose="05000000000000000000" pitchFamily="2" charset="2"/>
              <a:buChar char="q"/>
            </a:pPr>
            <a:r>
              <a:rPr lang="nl-NL" dirty="0" smtClean="0"/>
              <a:t>Equipment defects	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2D90B-C514-4E48-98D4-32B189664E9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010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nl-NL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200" dirty="0" smtClean="0"/>
              <a:t>Water </a:t>
            </a:r>
            <a:r>
              <a:rPr lang="nl-NL" sz="1200" dirty="0"/>
              <a:t>is </a:t>
            </a:r>
            <a:r>
              <a:rPr lang="nl-NL" sz="1200" dirty="0" err="1"/>
              <a:t>pumped</a:t>
            </a:r>
            <a:r>
              <a:rPr lang="nl-NL" sz="1200" dirty="0"/>
              <a:t> in </a:t>
            </a:r>
            <a:r>
              <a:rPr lang="nl-NL" sz="1200" dirty="0" err="1"/>
              <a:t>an</a:t>
            </a:r>
            <a:r>
              <a:rPr lang="nl-NL" sz="1200" dirty="0"/>
              <a:t> </a:t>
            </a:r>
            <a:r>
              <a:rPr lang="nl-NL" sz="1200" dirty="0" err="1"/>
              <a:t>upward</a:t>
            </a:r>
            <a:r>
              <a:rPr lang="nl-NL" sz="1200" dirty="0"/>
              <a:t> </a:t>
            </a:r>
            <a:r>
              <a:rPr lang="nl-NL" sz="1200" dirty="0" err="1"/>
              <a:t>direction</a:t>
            </a:r>
            <a:endParaRPr lang="nl-NL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200" dirty="0"/>
              <a:t>Reactor is </a:t>
            </a:r>
            <a:r>
              <a:rPr lang="nl-NL" sz="1200" dirty="0" err="1"/>
              <a:t>filled</a:t>
            </a:r>
            <a:r>
              <a:rPr lang="nl-NL" sz="1200" dirty="0"/>
              <a:t> </a:t>
            </a:r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seeding</a:t>
            </a:r>
            <a:r>
              <a:rPr lang="nl-NL" sz="1200" dirty="0"/>
              <a:t> </a:t>
            </a:r>
            <a:r>
              <a:rPr lang="nl-NL" sz="1200" smtClean="0"/>
              <a:t>material</a:t>
            </a:r>
            <a:endParaRPr lang="nl-NL" sz="1200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nl-NL" sz="2400" dirty="0" err="1"/>
              <a:t>Heavier</a:t>
            </a:r>
            <a:r>
              <a:rPr lang="nl-NL" sz="2400" dirty="0"/>
              <a:t> </a:t>
            </a:r>
            <a:r>
              <a:rPr lang="nl-NL" sz="2400" dirty="0" err="1"/>
              <a:t>larger</a:t>
            </a:r>
            <a:r>
              <a:rPr lang="nl-NL" sz="2400" dirty="0"/>
              <a:t> pellets </a:t>
            </a:r>
            <a:r>
              <a:rPr lang="nl-NL" sz="2400" dirty="0" err="1"/>
              <a:t>sink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a </a:t>
            </a:r>
            <a:r>
              <a:rPr lang="nl-NL" sz="2400" dirty="0" err="1"/>
              <a:t>lower</a:t>
            </a:r>
            <a:r>
              <a:rPr lang="nl-NL" sz="2400" dirty="0"/>
              <a:t> </a:t>
            </a:r>
            <a:r>
              <a:rPr lang="nl-NL" sz="2400" dirty="0" err="1"/>
              <a:t>height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reactor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nl-NL" sz="2400" dirty="0" err="1"/>
              <a:t>Lighter</a:t>
            </a:r>
            <a:r>
              <a:rPr lang="nl-NL" sz="2400" dirty="0"/>
              <a:t> smaller pellets </a:t>
            </a:r>
            <a:r>
              <a:rPr lang="nl-NL" sz="2400" dirty="0" err="1"/>
              <a:t>float</a:t>
            </a:r>
            <a:r>
              <a:rPr lang="nl-NL" sz="2400" dirty="0"/>
              <a:t> </a:t>
            </a:r>
            <a:r>
              <a:rPr lang="nl-NL" sz="2400" dirty="0" err="1"/>
              <a:t>higher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reactor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nl-NL" sz="24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nl-NL" sz="2400" dirty="0" err="1"/>
              <a:t>Facilitates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calcium </a:t>
            </a:r>
            <a:r>
              <a:rPr lang="nl-NL" sz="2400" dirty="0" err="1"/>
              <a:t>carbonate</a:t>
            </a:r>
            <a:r>
              <a:rPr lang="nl-NL" sz="2400" dirty="0"/>
              <a:t> </a:t>
            </a:r>
            <a:r>
              <a:rPr lang="nl-NL" sz="2400" dirty="0" err="1"/>
              <a:t>crystallisation</a:t>
            </a:r>
            <a:r>
              <a:rPr lang="nl-NL" sz="2400" dirty="0"/>
              <a:t> </a:t>
            </a:r>
            <a:r>
              <a:rPr lang="nl-NL" sz="2400" dirty="0" err="1"/>
              <a:t>reaction</a:t>
            </a:r>
            <a:endParaRPr lang="nl-NL" sz="24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nl-NL" sz="2400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nl-NL" sz="2400" dirty="0"/>
              <a:t>An </a:t>
            </a:r>
            <a:r>
              <a:rPr lang="nl-NL" sz="2400" dirty="0" err="1"/>
              <a:t>increase</a:t>
            </a:r>
            <a:r>
              <a:rPr lang="nl-NL" sz="2400" dirty="0"/>
              <a:t> in pellet diameters leads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an</a:t>
            </a:r>
            <a:r>
              <a:rPr lang="nl-NL" sz="2400" dirty="0"/>
              <a:t> </a:t>
            </a:r>
            <a:r>
              <a:rPr lang="nl-NL" sz="2400" dirty="0" err="1"/>
              <a:t>increase</a:t>
            </a:r>
            <a:r>
              <a:rPr lang="nl-NL" sz="2400" dirty="0"/>
              <a:t> </a:t>
            </a:r>
            <a:r>
              <a:rPr lang="nl-NL" sz="2400" dirty="0" err="1"/>
              <a:t>pressure</a:t>
            </a:r>
            <a:r>
              <a:rPr lang="nl-NL" sz="2400" dirty="0"/>
              <a:t> </a:t>
            </a:r>
            <a:r>
              <a:rPr lang="nl-NL" sz="2400" dirty="0" err="1"/>
              <a:t>difference</a:t>
            </a:r>
            <a:endParaRPr lang="nl-NL" sz="2400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nl-NL" sz="2400" dirty="0" err="1"/>
              <a:t>Once</a:t>
            </a:r>
            <a:r>
              <a:rPr lang="nl-NL" sz="2400" dirty="0"/>
              <a:t> a </a:t>
            </a:r>
            <a:r>
              <a:rPr lang="nl-NL" sz="2400" dirty="0" err="1"/>
              <a:t>particular</a:t>
            </a:r>
            <a:r>
              <a:rPr lang="nl-NL" sz="2400" dirty="0"/>
              <a:t> </a:t>
            </a:r>
            <a:r>
              <a:rPr lang="nl-NL" sz="2400" dirty="0" err="1"/>
              <a:t>pressure</a:t>
            </a:r>
            <a:r>
              <a:rPr lang="nl-NL" sz="2400" dirty="0"/>
              <a:t> </a:t>
            </a:r>
            <a:r>
              <a:rPr lang="nl-NL" sz="2400" dirty="0" err="1"/>
              <a:t>difference</a:t>
            </a:r>
            <a:r>
              <a:rPr lang="nl-NL" sz="2400" dirty="0"/>
              <a:t> </a:t>
            </a:r>
            <a:r>
              <a:rPr lang="nl-NL" sz="2400" dirty="0" err="1"/>
              <a:t>threshold</a:t>
            </a:r>
            <a:r>
              <a:rPr lang="nl-NL" sz="2400" dirty="0"/>
              <a:t> is </a:t>
            </a:r>
            <a:r>
              <a:rPr lang="nl-NL" sz="2400" dirty="0" err="1"/>
              <a:t>exceeded</a:t>
            </a:r>
            <a:r>
              <a:rPr lang="nl-NL" sz="2400" dirty="0"/>
              <a:t>,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draining</a:t>
            </a:r>
            <a:r>
              <a:rPr lang="nl-NL" sz="2400" dirty="0"/>
              <a:t> action is </a:t>
            </a:r>
            <a:r>
              <a:rPr lang="nl-NL" sz="2400" dirty="0" err="1"/>
              <a:t>instigated</a:t>
            </a:r>
            <a:endParaRPr lang="nl-NL" sz="24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nl-NL" sz="2400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nl-NL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D90B-C514-4E48-98D4-32B189664E9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546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D90B-C514-4E48-98D4-32B189664E9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964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200" dirty="0"/>
              <a:t>These </a:t>
            </a:r>
            <a:r>
              <a:rPr lang="nl-NL" sz="1200" dirty="0" err="1"/>
              <a:t>days</a:t>
            </a:r>
            <a:r>
              <a:rPr lang="nl-NL" sz="1200" dirty="0"/>
              <a:t>, </a:t>
            </a:r>
            <a:r>
              <a:rPr lang="nl-NL" sz="1200" dirty="0" err="1"/>
              <a:t>often</a:t>
            </a:r>
            <a:r>
              <a:rPr lang="nl-NL" sz="1200" dirty="0"/>
              <a:t> </a:t>
            </a:r>
            <a:r>
              <a:rPr lang="nl-NL" sz="1200" dirty="0" err="1"/>
              <a:t>applied</a:t>
            </a:r>
            <a:r>
              <a:rPr lang="nl-NL" sz="1200" dirty="0"/>
              <a:t> on time series datasets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200" dirty="0" err="1"/>
              <a:t>Each</a:t>
            </a:r>
            <a:r>
              <a:rPr lang="nl-NL" sz="1200" dirty="0"/>
              <a:t> </a:t>
            </a:r>
            <a:r>
              <a:rPr lang="nl-NL" sz="1200" dirty="0" err="1"/>
              <a:t>window</a:t>
            </a:r>
            <a:r>
              <a:rPr lang="nl-NL" sz="1200" dirty="0"/>
              <a:t> has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same</a:t>
            </a:r>
            <a:r>
              <a:rPr lang="nl-NL" sz="1200" dirty="0"/>
              <a:t> train-test data split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200" dirty="0" err="1"/>
              <a:t>Following</a:t>
            </a:r>
            <a:r>
              <a:rPr lang="nl-NL" sz="1200" dirty="0"/>
              <a:t> </a:t>
            </a:r>
            <a:r>
              <a:rPr lang="nl-NL" sz="1200" dirty="0" err="1"/>
              <a:t>window</a:t>
            </a:r>
            <a:r>
              <a:rPr lang="nl-NL" sz="1200" dirty="0"/>
              <a:t> is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same</a:t>
            </a:r>
            <a:r>
              <a:rPr lang="nl-NL" sz="1200" dirty="0"/>
              <a:t> </a:t>
            </a:r>
            <a:r>
              <a:rPr lang="nl-NL" sz="1200" dirty="0" err="1"/>
              <a:t>length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shifted</a:t>
            </a:r>
            <a:r>
              <a:rPr lang="nl-NL" sz="1200" dirty="0"/>
              <a:t> in time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length</a:t>
            </a:r>
            <a:r>
              <a:rPr lang="nl-NL" sz="1200" dirty="0"/>
              <a:t> of </a:t>
            </a:r>
            <a:r>
              <a:rPr lang="nl-NL" sz="1200" dirty="0" err="1"/>
              <a:t>the</a:t>
            </a:r>
            <a:r>
              <a:rPr lang="nl-NL" sz="1200" dirty="0"/>
              <a:t> test 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D90B-C514-4E48-98D4-32B189664E9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387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Line </a:t>
            </a:r>
            <a:r>
              <a:rPr lang="nl-NL" dirty="0" err="1"/>
              <a:t>pointing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next time step neuron </a:t>
            </a:r>
            <a:r>
              <a:rPr lang="nl-NL" dirty="0" err="1"/>
              <a:t>represents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backwards</a:t>
            </a:r>
            <a:r>
              <a:rPr lang="nl-NL" dirty="0"/>
              <a:t> </a:t>
            </a:r>
            <a:r>
              <a:rPr lang="nl-NL" dirty="0" err="1"/>
              <a:t>direction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D90B-C514-4E48-98D4-32B189664E9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78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2D90B-C514-4E48-98D4-32B189664E9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0374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TensorFlow</a:t>
            </a:r>
            <a:r>
              <a:rPr lang="en-GB" baseline="0" dirty="0" smtClean="0"/>
              <a:t> use mathematical symbols to calculate the differential</a:t>
            </a:r>
          </a:p>
          <a:p>
            <a:r>
              <a:rPr lang="en-GB" baseline="0" dirty="0" err="1" smtClean="0"/>
              <a:t>Keras</a:t>
            </a:r>
            <a:r>
              <a:rPr lang="en-GB" baseline="0" dirty="0" smtClean="0"/>
              <a:t> is UI package in Python that makes use of </a:t>
            </a:r>
            <a:r>
              <a:rPr lang="en-GB" baseline="0" dirty="0" err="1" smtClean="0"/>
              <a:t>TensorFlow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2D90B-C514-4E48-98D4-32B189664E92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773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DA09A816-48E1-4B93-94DE-7F2FE6002166}" type="datetime1">
              <a:rPr lang="nl-NL" smtClean="0"/>
              <a:t>6-1-2020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r>
              <a:rPr lang="nl-NL" smtClean="0"/>
              <a:t>Witteveen+Bos presentation</a:t>
            </a:r>
            <a:endParaRPr lang="nl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3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5145157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B44F889-6CB5-BD43-B19A-F35F3708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41850">
            <a:off x="5966239" y="-3055937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2761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F9907-E3EE-4C4B-BCB0-D11B71A6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EA60777-3959-4448-AFB4-AB994EAB2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72FC5D-6BCA-4F0F-A028-F42305C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FE3F-C261-44DD-85EA-E7E58B445DDE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8D51A-CBAA-4759-B2E0-F4D87239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4D65E1-90FF-4AFE-A696-26EB3E62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754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21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498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911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546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9130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5600" cy="338297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008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7097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62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8386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A2DEF-CD47-4D51-9648-1B5B068C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81640-C90B-47B5-B173-38DA1F0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743A60-1444-413B-95B6-8B369D9F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05AA1-F326-4C41-9E35-155341D53162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56FEFC-5EF7-4FF8-B7B4-F880399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F99A09-8FC4-457A-A492-FF1C427D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37275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05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6358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F9907-E3EE-4C4B-BCB0-D11B71A6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EA60777-3959-4448-AFB4-AB994EAB2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72FC5D-6BCA-4F0F-A028-F42305C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5E6FFE3F-C261-44DD-85EA-E7E58B445DDE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8D51A-CBAA-4759-B2E0-F4D87239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4D65E1-90FF-4AFE-A696-26EB3E62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7540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A2DEF-CD47-4D51-9648-1B5B068C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81640-C90B-47B5-B173-38DA1F0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743A60-1444-413B-95B6-8B369D9F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CA605AA1-F326-4C41-9E35-155341D53162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56FEFC-5EF7-4FF8-B7B4-F880399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F99A09-8FC4-457A-A492-FF1C427D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37275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B4745-5D91-40FA-94FB-D71DD58A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BB9125-FF76-4DC5-A7F8-4A81EA76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897E8B-7F41-42D7-923F-04CEA53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916C5BDE-497F-474E-92DA-80C033D34CB0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1B6EDF-A2A8-4C50-8B5F-DB0E0FFF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FB6FC4-3DBB-4CDD-9016-8B0B67A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249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B4745-5D91-40FA-94FB-D71DD58A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BB9125-FF76-4DC5-A7F8-4A81EA76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897E8B-7F41-42D7-923F-04CEA53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5BDE-497F-474E-92DA-80C033D34CB0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1B6EDF-A2A8-4C50-8B5F-DB0E0FFF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FB6FC4-3DBB-4CDD-9016-8B0B67A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249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6731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715515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647708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F9907-E3EE-4C4B-BCB0-D11B71A6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EA60777-3959-4448-AFB4-AB994EAB2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72FC5D-6BCA-4F0F-A028-F42305C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5E6FFE3F-C261-44DD-85EA-E7E58B445DDE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8D51A-CBAA-4759-B2E0-F4D87239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4D65E1-90FF-4AFE-A696-26EB3E62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75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A2DEF-CD47-4D51-9648-1B5B068C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81640-C90B-47B5-B173-38DA1F0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743A60-1444-413B-95B6-8B369D9F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CA605AA1-F326-4C41-9E35-155341D53162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56FEFC-5EF7-4FF8-B7B4-F880399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F99A09-8FC4-457A-A492-FF1C427D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372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B4745-5D91-40FA-94FB-D71DD58A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BB9125-FF76-4DC5-A7F8-4A81EA76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897E8B-7F41-42D7-923F-04CEA53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916C5BDE-497F-474E-92DA-80C033D34CB0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1B6EDF-A2A8-4C50-8B5F-DB0E0FFF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FB6FC4-3DBB-4CDD-9016-8B0B67A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249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38A259F-F77C-CD45-ADDA-0D9422544E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34350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DA09A816-48E1-4B93-94DE-7F2FE6002166}" type="datetime1">
              <a:rPr lang="nl-NL" smtClean="0"/>
              <a:t>6-1-2020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r>
              <a:rPr lang="nl-NL" smtClean="0"/>
              <a:t>Witteveen+Bos presentation</a:t>
            </a:r>
            <a:endParaRPr lang="nl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rgbClr val="049DC4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079CC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D3B795-1F91-E045-91A7-ABD6E806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29498">
            <a:off x="8433352" y="-2286867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82917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A007E1-F11B-744B-B3D7-950234A31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xmlns="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1361757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FEDF2C-C0B6-1B4F-BB78-72D2EA1169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xmlns="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8780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F9907-E3EE-4C4B-BCB0-D11B71A6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EA60777-3959-4448-AFB4-AB994EAB2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72FC5D-6BCA-4F0F-A028-F42305C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5E6FFE3F-C261-44DD-85EA-E7E58B445DDE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8D51A-CBAA-4759-B2E0-F4D87239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4D65E1-90FF-4AFE-A696-26EB3E62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75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A2DEF-CD47-4D51-9648-1B5B068C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81640-C90B-47B5-B173-38DA1F0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743A60-1444-413B-95B6-8B369D9F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CA605AA1-F326-4C41-9E35-155341D53162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56FEFC-5EF7-4FF8-B7B4-F880399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F99A09-8FC4-457A-A492-FF1C427D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372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B4745-5D91-40FA-94FB-D71DD58A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BB9125-FF76-4DC5-A7F8-4A81EA76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897E8B-7F41-42D7-923F-04CEA53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916C5BDE-497F-474E-92DA-80C033D34CB0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1B6EDF-A2A8-4C50-8B5F-DB0E0FFF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FB6FC4-3DBB-4CDD-9016-8B0B67A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2492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91318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903720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13576" y="6144654"/>
            <a:ext cx="441770" cy="441813"/>
          </a:xfrm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xmlns="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7460693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F9907-E3EE-4C4B-BCB0-D11B71A6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EA60777-3959-4448-AFB4-AB994EAB2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72FC5D-6BCA-4F0F-A028-F42305C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5E6FFE3F-C261-44DD-85EA-E7E58B445DDE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8D51A-CBAA-4759-B2E0-F4D87239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4D65E1-90FF-4AFE-A696-26EB3E62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754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A2DEF-CD47-4D51-9648-1B5B068C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81640-C90B-47B5-B173-38DA1F0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743A60-1444-413B-95B6-8B369D9F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CA605AA1-F326-4C41-9E35-155341D53162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56FEFC-5EF7-4FF8-B7B4-F880399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F99A09-8FC4-457A-A492-FF1C427D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37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DA09A816-48E1-4B93-94DE-7F2FE6002166}" type="datetime1">
              <a:rPr lang="nl-NL" smtClean="0"/>
              <a:t>6-1-2020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r>
              <a:rPr lang="nl-NL" smtClean="0"/>
              <a:t>Witteveen+Bos presentation</a:t>
            </a:r>
            <a:endParaRPr lang="nl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6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6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7500731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BE68D8-70A6-7246-8BE1-4483AA75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58674">
            <a:off x="7869330" y="-3081337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01459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B4745-5D91-40FA-94FB-D71DD58A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BB9125-FF76-4DC5-A7F8-4A81EA76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897E8B-7F41-42D7-923F-04CEA53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916C5BDE-497F-474E-92DA-80C033D34CB0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1B6EDF-A2A8-4C50-8B5F-DB0E0FFF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FB6FC4-3DBB-4CDD-9016-8B0B67A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24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0F39A05-DD33-2447-9C8B-CCC34B471B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4847394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41F51AA-B0FC-624F-B2A3-94744116F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26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749489D-A1EF-D245-8C9C-0E9C8A6AA0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xmlns="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253447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F9907-E3EE-4C4B-BCB0-D11B71A6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EA60777-3959-4448-AFB4-AB994EAB2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72FC5D-6BCA-4F0F-A028-F42305C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5E6FFE3F-C261-44DD-85EA-E7E58B445DDE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8D51A-CBAA-4759-B2E0-F4D87239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4D65E1-90FF-4AFE-A696-26EB3E62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754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A2DEF-CD47-4D51-9648-1B5B068C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81640-C90B-47B5-B173-38DA1F0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743A60-1444-413B-95B6-8B369D9F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CA605AA1-F326-4C41-9E35-155341D53162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56FEFC-5EF7-4FF8-B7B4-F880399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F99A09-8FC4-457A-A492-FF1C427D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3727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B4745-5D91-40FA-94FB-D71DD58A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BB9125-FF76-4DC5-A7F8-4A81EA76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897E8B-7F41-42D7-923F-04CEA53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916C5BDE-497F-474E-92DA-80C033D34CB0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1B6EDF-A2A8-4C50-8B5F-DB0E0FFF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FB6FC4-3DBB-4CDD-9016-8B0B67A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2492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5797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53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591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F9907-E3EE-4C4B-BCB0-D11B71A6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EA60777-3959-4448-AFB4-AB994EAB2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72FC5D-6BCA-4F0F-A028-F42305C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FE3F-C261-44DD-85EA-E7E58B445DDE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8D51A-CBAA-4759-B2E0-F4D87239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4D65E1-90FF-4AFE-A696-26EB3E62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754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807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xmlns="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67673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2068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99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4158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9911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xmlns="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111688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2746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8666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1812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A2DEF-CD47-4D51-9648-1B5B068C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81640-C90B-47B5-B173-38DA1F0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743A60-1444-413B-95B6-8B369D9F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05AA1-F326-4C41-9E35-155341D53162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56FEFC-5EF7-4FF8-B7B4-F880399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F99A09-8FC4-457A-A492-FF1C427D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3727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5842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xmlns="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397702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F9907-E3EE-4C4B-BCB0-D11B71A6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EA60777-3959-4448-AFB4-AB994EAB2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72FC5D-6BCA-4F0F-A028-F42305C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5E6FFE3F-C261-44DD-85EA-E7E58B445DDE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8D51A-CBAA-4759-B2E0-F4D87239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4D65E1-90FF-4AFE-A696-26EB3E62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754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A2DEF-CD47-4D51-9648-1B5B068C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81640-C90B-47B5-B173-38DA1F0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743A60-1444-413B-95B6-8B369D9F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CA605AA1-F326-4C41-9E35-155341D53162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56FEFC-5EF7-4FF8-B7B4-F880399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F99A09-8FC4-457A-A492-FF1C427D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3727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B4745-5D91-40FA-94FB-D71DD58A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BB9125-FF76-4DC5-A7F8-4A81EA76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897E8B-7F41-42D7-923F-04CEA53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916C5BDE-497F-474E-92DA-80C033D34CB0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1B6EDF-A2A8-4C50-8B5F-DB0E0FFF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FB6FC4-3DBB-4CDD-9016-8B0B67A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2492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26105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73992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399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3091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xmlns="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0021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B4745-5D91-40FA-94FB-D71DD58A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BB9125-FF76-4DC5-A7F8-4A81EA76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897E8B-7F41-42D7-923F-04CEA53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5BDE-497F-474E-92DA-80C033D34CB0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1B6EDF-A2A8-4C50-8B5F-DB0E0FFF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FB6FC4-3DBB-4CDD-9016-8B0B67A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2492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7401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7374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93809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12371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xmlns="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236369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85067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7630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313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895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xmlns="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xmlns="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xmlns="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xmlns="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xmlns="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xmlns="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xmlns="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2941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FA728384-E984-F446-A49C-FBBB97E0742D}" type="datetime3">
              <a:rPr lang="en-US" smtClean="0"/>
              <a:t>6 January 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3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5145157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B44F889-6CB5-BD43-B19A-F35F37082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241850">
            <a:off x="5966239" y="-3055937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50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F9907-E3EE-4C4B-BCB0-D11B71A6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EA60777-3959-4448-AFB4-AB994EAB2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72FC5D-6BCA-4F0F-A028-F42305C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5E6FFE3F-C261-44DD-85EA-E7E58B445DDE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8D51A-CBAA-4759-B2E0-F4D87239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4D65E1-90FF-4AFE-A696-26EB3E62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75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A2DEF-CD47-4D51-9648-1B5B068C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81640-C90B-47B5-B173-38DA1F0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743A60-1444-413B-95B6-8B369D9F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CA605AA1-F326-4C41-9E35-155341D53162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56FEFC-5EF7-4FF8-B7B4-F880399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F99A09-8FC4-457A-A492-FF1C427D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3727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B4745-5D91-40FA-94FB-D71DD58A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BB9125-FF76-4DC5-A7F8-4A81EA76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897E8B-7F41-42D7-923F-04CEA53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916C5BDE-497F-474E-92DA-80C033D34CB0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1B6EDF-A2A8-4C50-8B5F-DB0E0FFF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FB6FC4-3DBB-4CDD-9016-8B0B67A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2492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6792695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7861099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4459496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17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735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255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0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B46EEF56-242D-4244-B1A5-94B892795E2B}" type="datetime3">
              <a:rPr lang="en-US" smtClean="0"/>
              <a:t>6 January 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rgbClr val="049DC4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079CC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D3B795-1F91-E045-91A7-ABD6E806B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29498">
            <a:off x="8433352" y="-2286867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6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29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408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864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116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10515600" cy="3382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073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444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31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0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9870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48D0C12-8DE7-6F48-AD95-D9425B479BDD}" type="datetime3">
              <a:rPr lang="en-US" smtClean="0"/>
              <a:t>6 January 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6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6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7500731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BE68D8-70A6-7246-8BE1-4483AA758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358674">
            <a:off x="7869330" y="-3081337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11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854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F9907-E3EE-4C4B-BCB0-D11B71A6A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EA60777-3959-4448-AFB4-AB994EAB2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72FC5D-6BCA-4F0F-A028-F42305C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5E6FFE3F-C261-44DD-85EA-E7E58B445DDE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8D51A-CBAA-4759-B2E0-F4D87239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4D65E1-90FF-4AFE-A696-26EB3E62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75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A2DEF-CD47-4D51-9648-1B5B068C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81640-C90B-47B5-B173-38DA1F03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743A60-1444-413B-95B6-8B369D9F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CA605AA1-F326-4C41-9E35-155341D53162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56FEFC-5EF7-4FF8-B7B4-F880399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F99A09-8FC4-457A-A492-FF1C427D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3727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B4745-5D91-40FA-94FB-D71DD58A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BB9125-FF76-4DC5-A7F8-4A81EA76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897E8B-7F41-42D7-923F-04CEA53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/>
          <a:lstStyle/>
          <a:p>
            <a:fld id="{916C5BDE-497F-474E-92DA-80C033D34CB0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1B6EDF-A2A8-4C50-8B5F-DB0E0FFF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Witteveen+Bos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FB6FC4-3DBB-4CDD-9016-8B0B67A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24925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9292844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8993560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6886987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1553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003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A09A816-48E1-4B93-94DE-7F2FE6002166}" type="datetime1">
              <a:rPr lang="nl-NL" smtClean="0"/>
              <a:t>6-1-2020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nl-NL" smtClean="0"/>
              <a:t>Witteveen+Bos presentation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2130" y="6356350"/>
            <a:ext cx="844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33C3D-98DF-4E84-BB54-2FE0C8669AB7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310C1B-65DB-2343-8AA3-FE42BB88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2205" y="1500167"/>
            <a:ext cx="5527589" cy="27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5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0C8C51-B448-EE4F-92CF-32A58A7A220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81" r:id="rId19"/>
    <p:sldLayoutId id="2147483782" r:id="rId20"/>
    <p:sldLayoutId id="2147483783" r:id="rId21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8E469526-6E45-7F42-9A5B-A968FB10F2EF}" type="datetime3">
              <a:rPr lang="en-US" smtClean="0"/>
              <a:pPr/>
              <a:t>6 January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2130" y="6356350"/>
            <a:ext cx="844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59D79D20-9926-6947-91A9-E826DAB4C48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310C1B-65DB-2343-8AA3-FE42BB88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2205" y="1500167"/>
            <a:ext cx="5527589" cy="275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6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757" r:id="rId4"/>
    <p:sldLayoutId id="2147483758" r:id="rId5"/>
    <p:sldLayoutId id="2147483759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864B0387-07BA-AE4A-8C6A-E5CED0A11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0C8C51-B448-EE4F-92CF-32A58A7A2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760" r:id="rId4"/>
    <p:sldLayoutId id="2147483761" r:id="rId5"/>
    <p:sldLayoutId id="2147483762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A83C4E7C-85E8-C546-AFA4-9DEF64C257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DD38910-B416-8247-A854-5A62E31E7A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5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763" r:id="rId4"/>
    <p:sldLayoutId id="2147483764" r:id="rId5"/>
    <p:sldLayoutId id="2147483765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864B0387-07BA-AE4A-8C6A-E5CED0A11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0C8C51-B448-EE4F-92CF-32A58A7A2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555" y="5951413"/>
            <a:ext cx="1660433" cy="8282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A72C1AB5-3A56-FC40-9039-7F559F192A9B}"/>
              </a:ext>
            </a:extLst>
          </p:cNvPr>
          <p:cNvCxnSpPr>
            <a:cxnSpLocks/>
          </p:cNvCxnSpPr>
          <p:nvPr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766" r:id="rId4"/>
    <p:sldLayoutId id="2147483767" r:id="rId5"/>
    <p:sldLayoutId id="2147483768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864B0387-07BA-AE4A-8C6A-E5CED0A11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0C8C51-B448-EE4F-92CF-32A58A7A2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555" y="5951413"/>
            <a:ext cx="1660433" cy="8282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A72C1AB5-3A56-FC40-9039-7F559F192A9B}"/>
              </a:ext>
            </a:extLst>
          </p:cNvPr>
          <p:cNvCxnSpPr>
            <a:cxnSpLocks/>
          </p:cNvCxnSpPr>
          <p:nvPr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9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769" r:id="rId4"/>
    <p:sldLayoutId id="2147483770" r:id="rId5"/>
    <p:sldLayoutId id="2147483771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864B0387-07BA-AE4A-8C6A-E5CED0A114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0C8C51-B448-EE4F-92CF-32A58A7A220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95A558B-91BD-CD4E-869E-A90063D9ED3B}"/>
              </a:ext>
            </a:extLst>
          </p:cNvPr>
          <p:cNvSpPr txBox="1"/>
          <p:nvPr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</p:spTree>
    <p:extLst>
      <p:ext uri="{BB962C8B-B14F-4D97-AF65-F5344CB8AC3E}">
        <p14:creationId xmlns:p14="http://schemas.microsoft.com/office/powerpoint/2010/main" val="214423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72" r:id="rId16"/>
    <p:sldLayoutId id="2147483773" r:id="rId17"/>
    <p:sldLayoutId id="2147483774" r:id="rId1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864B0387-07BA-AE4A-8C6A-E5CED0A114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95A558B-91BD-CD4E-869E-A90063D9ED3B}"/>
              </a:ext>
            </a:extLst>
          </p:cNvPr>
          <p:cNvSpPr txBox="1"/>
          <p:nvPr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F6086C-BC35-BD4D-81A5-01F0120211C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75" r:id="rId16"/>
    <p:sldLayoutId id="2147483776" r:id="rId17"/>
    <p:sldLayoutId id="2147483777" r:id="rId1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0C8C51-B448-EE4F-92CF-32A58A7A220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0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78" r:id="rId19"/>
    <p:sldLayoutId id="2147483779" r:id="rId20"/>
    <p:sldLayoutId id="2147483780" r:id="rId21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C1645E-74CE-4BE4-841A-52F0D4CCB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1599"/>
            <a:ext cx="9144000" cy="97285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Identification of a Drinking Water Softening Model using Machine Learning </a:t>
            </a:r>
            <a:endParaRPr lang="nl-NL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93631BC-6D1C-4B1F-9394-415A47C70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96782"/>
            <a:ext cx="9144000" cy="613346"/>
          </a:xfrm>
        </p:spPr>
        <p:txBody>
          <a:bodyPr/>
          <a:lstStyle/>
          <a:p>
            <a:r>
              <a:rPr lang="nl-NL" dirty="0"/>
              <a:t>Jake Jenden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8CF88724-C8FB-498A-ACD3-05328906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1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5DC449-853D-400B-A81E-D9780D173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030" y="3429000"/>
            <a:ext cx="3041723" cy="795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3D30574-6477-41F4-B1D5-B24412BD9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72" y="3510980"/>
            <a:ext cx="1644648" cy="82232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13045B88-3125-4D32-A63D-9129CF8A6EAB}"/>
              </a:ext>
            </a:extLst>
          </p:cNvPr>
          <p:cNvSpPr txBox="1">
            <a:spLocks/>
          </p:cNvSpPr>
          <p:nvPr/>
        </p:nvSpPr>
        <p:spPr>
          <a:xfrm>
            <a:off x="1524000" y="4534156"/>
            <a:ext cx="9144000" cy="10162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Internship</a:t>
            </a:r>
            <a:r>
              <a:rPr lang="nl-NL" dirty="0"/>
              <a:t> supervisor: Erwin Visser, MSc</a:t>
            </a:r>
          </a:p>
          <a:p>
            <a:r>
              <a:rPr lang="nl-NL" dirty="0"/>
              <a:t>University of Twente supervisor: Prof. Dr. H. Zwart</a:t>
            </a:r>
          </a:p>
          <a:p>
            <a:r>
              <a:rPr lang="nl-NL" dirty="0" err="1"/>
              <a:t>Study</a:t>
            </a:r>
            <a:r>
              <a:rPr lang="nl-NL" dirty="0"/>
              <a:t>: MSc Systems </a:t>
            </a:r>
            <a:r>
              <a:rPr lang="nl-NL" dirty="0" err="1"/>
              <a:t>and</a:t>
            </a:r>
            <a:r>
              <a:rPr lang="nl-NL" dirty="0"/>
              <a:t> Control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9C6AA4D1-DB3B-4B02-B932-3A0636DF4B85}"/>
              </a:ext>
            </a:extLst>
          </p:cNvPr>
          <p:cNvSpPr txBox="1">
            <a:spLocks/>
          </p:cNvSpPr>
          <p:nvPr/>
        </p:nvSpPr>
        <p:spPr>
          <a:xfrm>
            <a:off x="1524000" y="5755800"/>
            <a:ext cx="9144000" cy="61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6</a:t>
            </a:r>
            <a:r>
              <a:rPr lang="nl-NL" dirty="0" smtClean="0"/>
              <a:t> </a:t>
            </a:r>
            <a:r>
              <a:rPr lang="nl-NL" dirty="0" err="1" smtClean="0"/>
              <a:t>January</a:t>
            </a:r>
            <a:r>
              <a:rPr lang="nl-NL" dirty="0" smtClean="0"/>
              <a:t> 2020</a:t>
            </a:r>
            <a:endParaRPr lang="nl-NL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xmlns="" id="{2424CEE6-D908-43A0-8A5A-664D79F6458A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120800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Corrupted</a:t>
            </a:r>
            <a:r>
              <a:rPr lang="nl-NL" sz="3200" b="1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Dataset </a:t>
            </a:r>
            <a:r>
              <a:rPr lang="nl-NL" dirty="0" err="1"/>
              <a:t>contains</a:t>
            </a:r>
            <a:r>
              <a:rPr lang="nl-NL" dirty="0"/>
              <a:t> </a:t>
            </a:r>
            <a:r>
              <a:rPr lang="nl-NL" dirty="0" err="1"/>
              <a:t>erroneous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, </a:t>
            </a:r>
            <a:r>
              <a:rPr lang="nl-NL" dirty="0" err="1"/>
              <a:t>such</a:t>
            </a:r>
            <a:r>
              <a:rPr lang="nl-NL" dirty="0"/>
              <a:t> as </a:t>
            </a:r>
            <a:r>
              <a:rPr lang="nl-NL" dirty="0" err="1"/>
              <a:t>duplicated</a:t>
            </a:r>
            <a:r>
              <a:rPr lang="nl-NL" dirty="0"/>
              <a:t> or missing </a:t>
            </a:r>
            <a:r>
              <a:rPr lang="nl-NL" dirty="0" err="1"/>
              <a:t>values</a:t>
            </a: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encoded</a:t>
            </a:r>
            <a:r>
              <a:rPr lang="nl-NL" dirty="0"/>
              <a:t> as blanks, </a:t>
            </a:r>
            <a:r>
              <a:rPr lang="nl-NL" dirty="0" err="1"/>
              <a:t>NaNs</a:t>
            </a:r>
            <a:r>
              <a:rPr lang="nl-NL" dirty="0"/>
              <a:t>, </a:t>
            </a:r>
            <a:r>
              <a:rPr lang="nl-NL" dirty="0" err="1"/>
              <a:t>null-values</a:t>
            </a:r>
            <a:r>
              <a:rPr lang="nl-NL" dirty="0"/>
              <a:t> or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placeholders</a:t>
            </a:r>
            <a:endParaRPr lang="nl-NL" dirty="0"/>
          </a:p>
          <a:p>
            <a:r>
              <a:rPr lang="nl-NL" dirty="0" err="1"/>
              <a:t>Erroneous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dataset </a:t>
            </a:r>
            <a:r>
              <a:rPr lang="nl-NL" dirty="0" err="1"/>
              <a:t>reduces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performance of ML </a:t>
            </a:r>
            <a:r>
              <a:rPr lang="nl-NL" dirty="0" err="1"/>
              <a:t>algorithms</a:t>
            </a:r>
            <a:endParaRPr lang="nl-NL" dirty="0"/>
          </a:p>
          <a:p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erroneous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in time series datasets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/>
              <a:t>Sensors </a:t>
            </a:r>
            <a:r>
              <a:rPr lang="nl-NL" dirty="0" err="1"/>
              <a:t>for</a:t>
            </a:r>
            <a:r>
              <a:rPr lang="nl-NL" dirty="0"/>
              <a:t> time series readings are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</a:t>
            </a:r>
            <a:r>
              <a:rPr lang="nl-NL" dirty="0" err="1"/>
              <a:t>switched</a:t>
            </a:r>
            <a:r>
              <a:rPr lang="nl-NL" dirty="0"/>
              <a:t>-off, </a:t>
            </a:r>
            <a:r>
              <a:rPr lang="nl-NL" dirty="0" err="1"/>
              <a:t>damaged</a:t>
            </a:r>
            <a:r>
              <a:rPr lang="nl-NL" dirty="0"/>
              <a:t> or </a:t>
            </a:r>
            <a:r>
              <a:rPr lang="nl-NL" dirty="0" err="1"/>
              <a:t>blocked</a:t>
            </a: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 err="1"/>
              <a:t>Therefore</a:t>
            </a:r>
            <a:r>
              <a:rPr lang="nl-NL" dirty="0"/>
              <a:t>, missing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arise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time series dataset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10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2903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Removing</a:t>
            </a:r>
            <a:r>
              <a:rPr lang="nl-NL" sz="3200" b="1" dirty="0"/>
              <a:t> </a:t>
            </a:r>
            <a:r>
              <a:rPr lang="nl-NL" sz="3200" b="1" dirty="0" err="1"/>
              <a:t>Corrupted</a:t>
            </a:r>
            <a:r>
              <a:rPr lang="nl-NL" sz="3200" b="1" dirty="0"/>
              <a:t> Data </a:t>
            </a:r>
            <a:r>
              <a:rPr lang="nl-NL" sz="3200" b="1" dirty="0" err="1"/>
              <a:t>Techniques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rows</a:t>
            </a:r>
            <a:r>
              <a:rPr lang="nl-NL" dirty="0"/>
              <a:t> </a:t>
            </a:r>
            <a:r>
              <a:rPr lang="nl-NL" dirty="0" err="1"/>
              <a:t>containing</a:t>
            </a:r>
            <a:r>
              <a:rPr lang="nl-NL" dirty="0"/>
              <a:t> </a:t>
            </a:r>
            <a:r>
              <a:rPr lang="nl-NL" dirty="0" err="1"/>
              <a:t>erroneous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/>
              <a:t>Con: ML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data </a:t>
            </a:r>
            <a:r>
              <a:rPr lang="nl-NL" dirty="0" err="1"/>
              <a:t>with</a:t>
            </a:r>
            <a:r>
              <a:rPr lang="nl-NL" dirty="0"/>
              <a:t> missing time steps</a:t>
            </a:r>
          </a:p>
          <a:p>
            <a:r>
              <a:rPr lang="nl-NL" dirty="0" err="1"/>
              <a:t>Interpolation</a:t>
            </a:r>
            <a:r>
              <a:rPr lang="nl-NL" dirty="0"/>
              <a:t> of </a:t>
            </a:r>
            <a:r>
              <a:rPr lang="nl-NL" dirty="0" err="1"/>
              <a:t>erroneous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 err="1"/>
              <a:t>Interpolation</a:t>
            </a:r>
            <a:r>
              <a:rPr lang="nl-NL" dirty="0"/>
              <a:t> means </a:t>
            </a:r>
            <a:r>
              <a:rPr lang="nl-NL" dirty="0" err="1"/>
              <a:t>estimating</a:t>
            </a:r>
            <a:r>
              <a:rPr lang="nl-NL" dirty="0"/>
              <a:t> data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known</a:t>
            </a:r>
            <a:r>
              <a:rPr lang="nl-NL" dirty="0"/>
              <a:t> </a:t>
            </a:r>
            <a:r>
              <a:rPr lang="nl-NL" dirty="0" err="1"/>
              <a:t>sequential</a:t>
            </a:r>
            <a:r>
              <a:rPr lang="nl-NL" dirty="0"/>
              <a:t>-data</a:t>
            </a:r>
          </a:p>
          <a:p>
            <a:r>
              <a:rPr lang="nl-NL" dirty="0"/>
              <a:t>Set </a:t>
            </a:r>
            <a:r>
              <a:rPr lang="nl-NL" dirty="0" err="1"/>
              <a:t>the</a:t>
            </a:r>
            <a:r>
              <a:rPr lang="nl-NL" dirty="0"/>
              <a:t> missing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constant </a:t>
            </a:r>
            <a:r>
              <a:rPr lang="nl-NL" dirty="0" err="1"/>
              <a:t>number</a:t>
            </a:r>
            <a:r>
              <a:rPr lang="nl-NL" dirty="0"/>
              <a:t>, e.g. 0 or a large </a:t>
            </a:r>
            <a:r>
              <a:rPr lang="nl-NL" dirty="0" err="1"/>
              <a:t>negative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/>
              <a:t>Idea is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ML </a:t>
            </a:r>
            <a:r>
              <a:rPr lang="nl-NL" dirty="0" err="1"/>
              <a:t>algorithm</a:t>
            </a:r>
            <a:r>
              <a:rPr lang="nl-NL" dirty="0"/>
              <a:t> </a:t>
            </a:r>
            <a:r>
              <a:rPr lang="nl-NL" dirty="0" err="1"/>
              <a:t>ignores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irregular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training </a:t>
            </a:r>
            <a:r>
              <a:rPr lang="nl-NL" dirty="0" err="1"/>
              <a:t>the</a:t>
            </a:r>
            <a:r>
              <a:rPr lang="nl-NL" dirty="0"/>
              <a:t> model</a:t>
            </a:r>
          </a:p>
          <a:p>
            <a:r>
              <a:rPr lang="nl-NL" dirty="0"/>
              <a:t>The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tackle </a:t>
            </a:r>
            <a:r>
              <a:rPr lang="nl-NL" dirty="0" err="1"/>
              <a:t>corrupted</a:t>
            </a:r>
            <a:r>
              <a:rPr lang="nl-NL" dirty="0"/>
              <a:t> data,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dataset</a:t>
            </a:r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11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258695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CCA6D-E92D-456F-8001-9B288DB7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8899"/>
            <a:ext cx="10515600" cy="1819275"/>
          </a:xfrm>
        </p:spPr>
        <p:txBody>
          <a:bodyPr/>
          <a:lstStyle/>
          <a:p>
            <a:pPr algn="ctr"/>
            <a:r>
              <a:rPr lang="nl-NL" dirty="0"/>
              <a:t>Machine Learning (ML)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08542F1-BB2A-4443-8F40-DE99AF785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FBD97A2-73BB-496C-A7B8-557F3E13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7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Definition of Machine Learning (ML)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Informal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r>
              <a:rPr lang="nl-NL" dirty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Machine Learning (ML) is the science of programming computers using algorithms, so they can learn from data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r>
              <a:rPr lang="nl-NL" dirty="0" err="1"/>
              <a:t>Formal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r>
              <a:rPr lang="nl-NL" dirty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computer program is said to learn from experience E with respect to some task T and some performance measure P, if its performance on T, as measured by P, improves with experience E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13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175172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Supervised</a:t>
            </a:r>
            <a:r>
              <a:rPr lang="nl-NL" sz="3200" b="1" dirty="0"/>
              <a:t>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390" y="1459684"/>
            <a:ext cx="5181410" cy="4717279"/>
          </a:xfrm>
        </p:spPr>
        <p:txBody>
          <a:bodyPr>
            <a:normAutofit fontScale="92500"/>
          </a:bodyPr>
          <a:lstStyle/>
          <a:p>
            <a:r>
              <a:rPr lang="nl-NL" dirty="0"/>
              <a:t>Feed </a:t>
            </a:r>
            <a:r>
              <a:rPr lang="nl-NL" dirty="0" err="1"/>
              <a:t>the</a:t>
            </a:r>
            <a:r>
              <a:rPr lang="nl-NL" dirty="0"/>
              <a:t> ML </a:t>
            </a:r>
            <a:r>
              <a:rPr lang="nl-NL" dirty="0" err="1"/>
              <a:t>algorithm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input-output training data pairs</a:t>
            </a:r>
          </a:p>
          <a:p>
            <a:r>
              <a:rPr lang="nl-NL" dirty="0"/>
              <a:t>ML </a:t>
            </a:r>
            <a:r>
              <a:rPr lang="nl-NL" dirty="0" err="1"/>
              <a:t>algorithm</a:t>
            </a:r>
            <a:r>
              <a:rPr lang="nl-NL" dirty="0"/>
              <a:t> </a:t>
            </a:r>
            <a:r>
              <a:rPr lang="nl-NL" dirty="0" err="1"/>
              <a:t>generates</a:t>
            </a:r>
            <a:r>
              <a:rPr lang="nl-NL" dirty="0"/>
              <a:t> a </a:t>
            </a:r>
            <a:r>
              <a:rPr lang="nl-NL" dirty="0" err="1"/>
              <a:t>function</a:t>
            </a:r>
            <a:r>
              <a:rPr lang="nl-NL" dirty="0"/>
              <a:t> (model)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maps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input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output, i.e. Y=f(X)</a:t>
            </a:r>
          </a:p>
          <a:p>
            <a:r>
              <a:rPr lang="nl-NL" dirty="0" err="1"/>
              <a:t>Unsupervised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is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training data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output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from</a:t>
            </a:r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research </a:t>
            </a:r>
            <a:r>
              <a:rPr lang="nl-NL" dirty="0" err="1"/>
              <a:t>focusses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on </a:t>
            </a:r>
            <a:r>
              <a:rPr lang="nl-NL" dirty="0" err="1"/>
              <a:t>supervised</a:t>
            </a:r>
            <a:r>
              <a:rPr lang="nl-NL" dirty="0"/>
              <a:t> </a:t>
            </a:r>
            <a:r>
              <a:rPr lang="nl-NL" dirty="0" err="1"/>
              <a:t>learning</a:t>
            </a:r>
            <a:endParaRPr lang="nl-NL" dirty="0"/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14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12BB882-87EA-460D-8670-B869E55F0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3" y="1690688"/>
            <a:ext cx="5734050" cy="3514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9133F1E-A395-40A1-B571-0355D808DD36}"/>
              </a:ext>
            </a:extLst>
          </p:cNvPr>
          <p:cNvSpPr txBox="1"/>
          <p:nvPr/>
        </p:nvSpPr>
        <p:spPr>
          <a:xfrm>
            <a:off x="628679" y="5393323"/>
            <a:ext cx="3230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 err="1"/>
              <a:t>Figure</a:t>
            </a:r>
            <a:r>
              <a:rPr lang="nl-NL" i="1" dirty="0"/>
              <a:t> 2: </a:t>
            </a:r>
            <a:r>
              <a:rPr lang="nl-NL" i="1" dirty="0" err="1"/>
              <a:t>Supervised</a:t>
            </a:r>
            <a:r>
              <a:rPr lang="nl-NL" i="1" dirty="0"/>
              <a:t> </a:t>
            </a:r>
            <a:r>
              <a:rPr lang="nl-NL" i="1" dirty="0" err="1"/>
              <a:t>learning</a:t>
            </a:r>
            <a:r>
              <a:rPr lang="nl-NL" i="1" dirty="0"/>
              <a:t> </a:t>
            </a:r>
            <a:r>
              <a:rPr lang="nl-NL" i="1" dirty="0" err="1"/>
              <a:t>example</a:t>
            </a:r>
            <a:r>
              <a:rPr lang="nl-NL" i="1" dirty="0"/>
              <a:t> (</a:t>
            </a:r>
            <a:r>
              <a:rPr lang="en-US" i="1" dirty="0"/>
              <a:t>A. </a:t>
            </a:r>
            <a:r>
              <a:rPr lang="en-US" i="1" dirty="0" err="1"/>
              <a:t>Géron</a:t>
            </a:r>
            <a:r>
              <a:rPr lang="nl-NL" i="1" dirty="0"/>
              <a:t>, 2017)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529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ML Data </a:t>
            </a:r>
            <a:r>
              <a:rPr lang="nl-NL" sz="3200" b="1" dirty="0" err="1"/>
              <a:t>Partitions</a:t>
            </a:r>
            <a:r>
              <a:rPr lang="nl-NL" sz="3200" b="1" dirty="0"/>
              <a:t> </a:t>
            </a:r>
            <a:r>
              <a:rPr lang="nl-NL" sz="3200" b="1" dirty="0" err="1"/>
              <a:t>and</a:t>
            </a:r>
            <a:r>
              <a:rPr lang="nl-NL" sz="3200" b="1" dirty="0"/>
              <a:t> Hyperparameters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684"/>
            <a:ext cx="10515600" cy="4717279"/>
          </a:xfrm>
        </p:spPr>
        <p:txBody>
          <a:bodyPr>
            <a:normAutofit/>
          </a:bodyPr>
          <a:lstStyle/>
          <a:p>
            <a:r>
              <a:rPr lang="nl-NL" dirty="0"/>
              <a:t>A </a:t>
            </a:r>
            <a:r>
              <a:rPr lang="nl-NL" i="1" dirty="0"/>
              <a:t>hyperparameter </a:t>
            </a:r>
            <a:r>
              <a:rPr lang="nl-NL" dirty="0"/>
              <a:t>is a parameter of a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</a:t>
            </a:r>
          </a:p>
          <a:p>
            <a:r>
              <a:rPr lang="nl-NL" dirty="0"/>
              <a:t>A dataset is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ML </a:t>
            </a:r>
            <a:r>
              <a:rPr lang="nl-NL" dirty="0" err="1"/>
              <a:t>partitioned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: </a:t>
            </a:r>
            <a:r>
              <a:rPr lang="nl-NL" i="1" dirty="0"/>
              <a:t>train</a:t>
            </a:r>
            <a:r>
              <a:rPr lang="nl-NL" dirty="0"/>
              <a:t>, </a:t>
            </a:r>
            <a:r>
              <a:rPr lang="nl-NL" i="1" dirty="0" err="1"/>
              <a:t>validation</a:t>
            </a:r>
            <a:r>
              <a:rPr lang="nl-NL" i="1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/>
              <a:t>test </a:t>
            </a:r>
            <a:r>
              <a:rPr lang="nl-NL" dirty="0"/>
              <a:t>datasets</a:t>
            </a:r>
          </a:p>
          <a:p>
            <a:r>
              <a:rPr lang="nl-NL" dirty="0"/>
              <a:t>Train </a:t>
            </a:r>
            <a:r>
              <a:rPr lang="nl-NL" dirty="0" err="1"/>
              <a:t>partition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training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implementation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ML </a:t>
            </a:r>
            <a:r>
              <a:rPr lang="nl-NL" dirty="0" err="1"/>
              <a:t>algorithm</a:t>
            </a:r>
            <a:endParaRPr lang="nl-NL" dirty="0"/>
          </a:p>
          <a:p>
            <a:r>
              <a:rPr lang="nl-NL" dirty="0" err="1"/>
              <a:t>Validation</a:t>
            </a:r>
            <a:r>
              <a:rPr lang="nl-NL" dirty="0"/>
              <a:t> </a:t>
            </a:r>
            <a:r>
              <a:rPr lang="nl-NL" dirty="0" err="1"/>
              <a:t>partition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evaluate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during</a:t>
            </a:r>
            <a:r>
              <a:rPr lang="nl-NL" dirty="0"/>
              <a:t> training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effectively</a:t>
            </a:r>
            <a:r>
              <a:rPr lang="nl-NL" dirty="0"/>
              <a:t> tune </a:t>
            </a:r>
            <a:r>
              <a:rPr lang="nl-NL" dirty="0" err="1"/>
              <a:t>the</a:t>
            </a:r>
            <a:r>
              <a:rPr lang="nl-NL" dirty="0"/>
              <a:t> hyperparameters</a:t>
            </a:r>
          </a:p>
          <a:p>
            <a:r>
              <a:rPr lang="nl-NL" dirty="0"/>
              <a:t>Test </a:t>
            </a:r>
            <a:r>
              <a:rPr lang="nl-NL" dirty="0" err="1"/>
              <a:t>partition</a:t>
            </a:r>
            <a:r>
              <a:rPr lang="nl-NL" dirty="0"/>
              <a:t> </a:t>
            </a:r>
            <a:r>
              <a:rPr lang="nl-NL" dirty="0" err="1"/>
              <a:t>consists</a:t>
            </a:r>
            <a:r>
              <a:rPr lang="nl-NL" dirty="0"/>
              <a:t> of data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performance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model</a:t>
            </a:r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15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28978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Train-</a:t>
            </a:r>
            <a:r>
              <a:rPr lang="nl-NL" sz="3200" b="1" dirty="0" err="1"/>
              <a:t>Validation</a:t>
            </a:r>
            <a:r>
              <a:rPr lang="nl-NL" sz="3200" b="1" dirty="0"/>
              <a:t>-Test Data Split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16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C895DBA-8B4A-4CC1-8CCB-0AE71214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8" y="4766812"/>
            <a:ext cx="6353214" cy="920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838200" y="1794270"/>
            <a:ext cx="10515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Most </a:t>
            </a:r>
            <a:r>
              <a:rPr lang="nl-NL" sz="2800" dirty="0" err="1"/>
              <a:t>often</a:t>
            </a:r>
            <a:r>
              <a:rPr lang="nl-NL" sz="2800" dirty="0"/>
              <a:t> data </a:t>
            </a:r>
            <a:r>
              <a:rPr lang="nl-NL" sz="2800" dirty="0" err="1"/>
              <a:t>splitting</a:t>
            </a:r>
            <a:r>
              <a:rPr lang="nl-NL" sz="2800" dirty="0"/>
              <a:t> </a:t>
            </a:r>
            <a:r>
              <a:rPr lang="nl-NL" sz="2800" dirty="0" err="1"/>
              <a:t>method</a:t>
            </a:r>
            <a:r>
              <a:rPr lang="nl-NL" sz="2800" dirty="0"/>
              <a:t> </a:t>
            </a:r>
            <a:r>
              <a:rPr lang="nl-NL" sz="2800" dirty="0" err="1"/>
              <a:t>used</a:t>
            </a:r>
            <a:r>
              <a:rPr lang="nl-NL" sz="2800" dirty="0"/>
              <a:t> in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Train-</a:t>
            </a:r>
            <a:r>
              <a:rPr lang="nl-NL" sz="2800" dirty="0" err="1"/>
              <a:t>validation</a:t>
            </a:r>
            <a:r>
              <a:rPr lang="nl-NL" sz="2800" dirty="0"/>
              <a:t>-test data split, splits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whole</a:t>
            </a:r>
            <a:r>
              <a:rPr lang="nl-NL" sz="2800" dirty="0"/>
              <a:t> dataset </a:t>
            </a:r>
            <a:r>
              <a:rPr lang="nl-NL" sz="2800" dirty="0" err="1"/>
              <a:t>into</a:t>
            </a:r>
            <a:r>
              <a:rPr lang="nl-NL" sz="2800" dirty="0"/>
              <a:t> train, </a:t>
            </a:r>
            <a:r>
              <a:rPr lang="nl-NL" sz="2800" dirty="0" err="1"/>
              <a:t>validation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test </a:t>
            </a:r>
            <a:r>
              <a:rPr lang="nl-NL" sz="2800" dirty="0" err="1"/>
              <a:t>partitions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A data split of 80% train data </a:t>
            </a:r>
            <a:r>
              <a:rPr lang="nl-NL" sz="2800" dirty="0" err="1"/>
              <a:t>and</a:t>
            </a:r>
            <a:r>
              <a:rPr lang="nl-NL" sz="2800" dirty="0"/>
              <a:t> 20% test data is </a:t>
            </a:r>
            <a:r>
              <a:rPr lang="nl-NL" sz="2800" dirty="0" err="1"/>
              <a:t>often</a:t>
            </a:r>
            <a:r>
              <a:rPr lang="nl-NL" sz="2800" dirty="0"/>
              <a:t> </a:t>
            </a:r>
            <a:r>
              <a:rPr lang="nl-NL" sz="2800" dirty="0" err="1"/>
              <a:t>selected</a:t>
            </a:r>
            <a:r>
              <a:rPr lang="nl-NL" sz="2800" dirty="0"/>
              <a:t> as a </a:t>
            </a:r>
            <a:r>
              <a:rPr lang="nl-NL" sz="2800" dirty="0" err="1"/>
              <a:t>starting</a:t>
            </a:r>
            <a:r>
              <a:rPr lang="nl-NL" sz="2800" dirty="0"/>
              <a:t> point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nl-NL" sz="2400" dirty="0"/>
              <a:t>A </a:t>
            </a:r>
            <a:r>
              <a:rPr lang="nl-NL" sz="2400" dirty="0" err="1"/>
              <a:t>validation</a:t>
            </a:r>
            <a:r>
              <a:rPr lang="nl-NL" sz="2400" dirty="0"/>
              <a:t> </a:t>
            </a:r>
            <a:r>
              <a:rPr lang="nl-NL" sz="2400" dirty="0" err="1"/>
              <a:t>partition</a:t>
            </a:r>
            <a:r>
              <a:rPr lang="nl-NL" sz="2400" dirty="0"/>
              <a:t> is </a:t>
            </a:r>
            <a:r>
              <a:rPr lang="nl-NL" sz="2400" dirty="0" err="1"/>
              <a:t>not</a:t>
            </a:r>
            <a:r>
              <a:rPr lang="nl-NL" sz="2400" dirty="0"/>
              <a:t> </a:t>
            </a:r>
            <a:r>
              <a:rPr lang="nl-NL" sz="2400" dirty="0" err="1"/>
              <a:t>considered</a:t>
            </a:r>
            <a:r>
              <a:rPr lang="nl-NL" sz="2400" dirty="0"/>
              <a:t> </a:t>
            </a:r>
            <a:r>
              <a:rPr lang="nl-NL" sz="2400" dirty="0" err="1"/>
              <a:t>always</a:t>
            </a:r>
            <a:r>
              <a:rPr lang="nl-NL" sz="2400" dirty="0"/>
              <a:t> </a:t>
            </a:r>
            <a:r>
              <a:rPr lang="nl-NL" sz="2400" dirty="0" err="1"/>
              <a:t>necessary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357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Walk-Forward Data Split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17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6014301" y="1380948"/>
            <a:ext cx="533949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Originally</a:t>
            </a:r>
            <a:r>
              <a:rPr lang="nl-NL" sz="2800" dirty="0"/>
              <a:t> </a:t>
            </a:r>
            <a:r>
              <a:rPr lang="nl-NL" sz="2800" dirty="0" err="1"/>
              <a:t>designed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financial </a:t>
            </a:r>
            <a:r>
              <a:rPr lang="nl-NL" sz="2800" dirty="0" err="1"/>
              <a:t>trading</a:t>
            </a:r>
            <a:r>
              <a:rPr lang="nl-NL" sz="2800" dirty="0"/>
              <a:t> </a:t>
            </a:r>
            <a:r>
              <a:rPr lang="nl-NL" sz="2800" dirty="0" err="1"/>
              <a:t>industry</a:t>
            </a: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Data is split </a:t>
            </a:r>
            <a:r>
              <a:rPr lang="nl-NL" sz="2800" dirty="0" err="1"/>
              <a:t>into</a:t>
            </a:r>
            <a:r>
              <a:rPr lang="nl-NL" sz="2800" dirty="0"/>
              <a:t> </a:t>
            </a:r>
            <a:r>
              <a:rPr lang="nl-NL" sz="2800" dirty="0" err="1"/>
              <a:t>windows</a:t>
            </a: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800" dirty="0"/>
              <a:t>A model is </a:t>
            </a:r>
            <a:r>
              <a:rPr lang="nl-NL" sz="2800" dirty="0" err="1"/>
              <a:t>generated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each</a:t>
            </a:r>
            <a:r>
              <a:rPr lang="nl-NL" sz="2800" dirty="0"/>
              <a:t> set of </a:t>
            </a:r>
            <a:r>
              <a:rPr lang="nl-NL" sz="2800" dirty="0" err="1"/>
              <a:t>windowed</a:t>
            </a:r>
            <a:r>
              <a:rPr lang="nl-NL" sz="28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800" dirty="0" err="1"/>
              <a:t>Helps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validate</a:t>
            </a:r>
            <a:r>
              <a:rPr lang="nl-NL" sz="2800" dirty="0"/>
              <a:t> </a:t>
            </a:r>
            <a:r>
              <a:rPr lang="nl-NL" sz="2800" dirty="0" err="1"/>
              <a:t>whether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hyperparameters </a:t>
            </a:r>
            <a:r>
              <a:rPr lang="nl-NL" sz="2800" dirty="0" err="1"/>
              <a:t>need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adjusted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improve</a:t>
            </a:r>
            <a:r>
              <a:rPr lang="nl-NL" sz="2800" dirty="0"/>
              <a:t> performance </a:t>
            </a:r>
            <a:r>
              <a:rPr lang="nl-NL" sz="2800" dirty="0" err="1"/>
              <a:t>during</a:t>
            </a:r>
            <a:r>
              <a:rPr lang="nl-NL" sz="2800" dirty="0"/>
              <a:t>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7125C7B-E6CC-4FB8-A3BF-F3304093D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4" y="1794270"/>
            <a:ext cx="53244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Overfitting</a:t>
            </a:r>
            <a:r>
              <a:rPr lang="nl-NL" sz="3200" b="1" dirty="0"/>
              <a:t> </a:t>
            </a:r>
            <a:r>
              <a:rPr lang="nl-NL" sz="3200" b="1" dirty="0" err="1"/>
              <a:t>and</a:t>
            </a:r>
            <a:r>
              <a:rPr lang="nl-NL" sz="3200" b="1" dirty="0"/>
              <a:t> Underfitting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18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688939" y="1468973"/>
            <a:ext cx="106562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600" i="1" dirty="0" err="1"/>
              <a:t>Overfitting</a:t>
            </a:r>
            <a:r>
              <a:rPr lang="nl-NL" sz="2600" i="1" dirty="0"/>
              <a:t> </a:t>
            </a:r>
            <a:r>
              <a:rPr lang="nl-NL" sz="2600" dirty="0" err="1"/>
              <a:t>happens</a:t>
            </a:r>
            <a:r>
              <a:rPr lang="nl-NL" sz="2600" dirty="0"/>
              <a:t> </a:t>
            </a:r>
            <a:r>
              <a:rPr lang="nl-NL" sz="2600" dirty="0" err="1"/>
              <a:t>when</a:t>
            </a:r>
            <a:r>
              <a:rPr lang="nl-NL" sz="2600" dirty="0"/>
              <a:t> a ML model fits </a:t>
            </a:r>
            <a:r>
              <a:rPr lang="nl-NL" sz="2600" dirty="0" err="1"/>
              <a:t>the</a:t>
            </a:r>
            <a:r>
              <a:rPr lang="nl-NL" sz="2600" dirty="0"/>
              <a:t> train dataset </a:t>
            </a:r>
            <a:r>
              <a:rPr lang="nl-NL" sz="2600" dirty="0" err="1"/>
              <a:t>too</a:t>
            </a:r>
            <a:r>
              <a:rPr lang="nl-NL" sz="2600" dirty="0"/>
              <a:t> </a:t>
            </a:r>
            <a:r>
              <a:rPr lang="nl-NL" sz="2600" dirty="0" err="1"/>
              <a:t>closely</a:t>
            </a:r>
            <a:endParaRPr lang="nl-NL" sz="2600" dirty="0"/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Consequently</a:t>
            </a:r>
            <a:r>
              <a:rPr lang="nl-NL" sz="2400" dirty="0"/>
              <a:t>, </a:t>
            </a:r>
            <a:r>
              <a:rPr lang="nl-NL" sz="2400" dirty="0" err="1"/>
              <a:t>the</a:t>
            </a:r>
            <a:r>
              <a:rPr lang="nl-NL" sz="2400" dirty="0"/>
              <a:t> random </a:t>
            </a:r>
            <a:r>
              <a:rPr lang="nl-NL" sz="2400" dirty="0" err="1"/>
              <a:t>fluctuates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training set are </a:t>
            </a:r>
            <a:r>
              <a:rPr lang="nl-NL" sz="2400" dirty="0" err="1"/>
              <a:t>learnt</a:t>
            </a:r>
            <a:r>
              <a:rPr lang="nl-NL" sz="2400" dirty="0"/>
              <a:t> as </a:t>
            </a:r>
            <a:r>
              <a:rPr lang="nl-NL" sz="2400" dirty="0" err="1"/>
              <a:t>concepts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model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Therefore</a:t>
            </a:r>
            <a:r>
              <a:rPr lang="nl-NL" sz="2400" dirty="0"/>
              <a:t>, </a:t>
            </a:r>
            <a:r>
              <a:rPr lang="nl-NL" sz="2400" dirty="0" err="1"/>
              <a:t>not</a:t>
            </a:r>
            <a:r>
              <a:rPr lang="nl-NL" sz="2400" dirty="0"/>
              <a:t> as </a:t>
            </a:r>
            <a:r>
              <a:rPr lang="nl-NL" sz="2400" dirty="0" err="1"/>
              <a:t>effective</a:t>
            </a:r>
            <a:r>
              <a:rPr lang="nl-NL" sz="2400" dirty="0"/>
              <a:t> at </a:t>
            </a:r>
            <a:r>
              <a:rPr lang="nl-NL" sz="2400" dirty="0" err="1"/>
              <a:t>dealing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new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600" i="1" dirty="0"/>
              <a:t>Underfitting </a:t>
            </a:r>
            <a:r>
              <a:rPr lang="nl-NL" sz="2600" dirty="0" err="1"/>
              <a:t>occurs</a:t>
            </a:r>
            <a:r>
              <a:rPr lang="nl-NL" sz="2600" dirty="0"/>
              <a:t> </a:t>
            </a:r>
            <a:r>
              <a:rPr lang="nl-NL" sz="2600" dirty="0" err="1"/>
              <a:t>when</a:t>
            </a:r>
            <a:r>
              <a:rPr lang="nl-NL" sz="2600" dirty="0"/>
              <a:t> a ML model is </a:t>
            </a:r>
            <a:r>
              <a:rPr lang="nl-NL" sz="2600" dirty="0" err="1"/>
              <a:t>unable</a:t>
            </a:r>
            <a:r>
              <a:rPr lang="nl-NL" sz="2600" dirty="0"/>
              <a:t> </a:t>
            </a:r>
            <a:r>
              <a:rPr lang="nl-NL" sz="2600" dirty="0" err="1"/>
              <a:t>to</a:t>
            </a:r>
            <a:r>
              <a:rPr lang="nl-NL" sz="2600" dirty="0"/>
              <a:t> fit </a:t>
            </a:r>
            <a:r>
              <a:rPr lang="nl-NL" sz="2600" dirty="0" err="1"/>
              <a:t>the</a:t>
            </a:r>
            <a:r>
              <a:rPr lang="nl-NL" sz="2600" dirty="0"/>
              <a:t> training data nor new data (i.e. test dataset)</a:t>
            </a:r>
            <a:endParaRPr lang="nl-NL" sz="2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DB1FCF66-1A37-4CCF-B522-CD6AD32F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3" y="3794911"/>
            <a:ext cx="7583692" cy="26357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416B380-9D59-42B7-80B0-6DD1A04297D7}"/>
              </a:ext>
            </a:extLst>
          </p:cNvPr>
          <p:cNvSpPr txBox="1"/>
          <p:nvPr/>
        </p:nvSpPr>
        <p:spPr>
          <a:xfrm>
            <a:off x="8367072" y="3987934"/>
            <a:ext cx="3230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 err="1"/>
              <a:t>Figure</a:t>
            </a:r>
            <a:r>
              <a:rPr lang="nl-NL" i="1" dirty="0"/>
              <a:t> 3: </a:t>
            </a:r>
            <a:r>
              <a:rPr lang="nl-NL" i="1" dirty="0" err="1"/>
              <a:t>Overfitting</a:t>
            </a:r>
            <a:r>
              <a:rPr lang="nl-NL" i="1" dirty="0"/>
              <a:t> </a:t>
            </a:r>
            <a:r>
              <a:rPr lang="nl-NL" i="1" dirty="0" err="1"/>
              <a:t>example</a:t>
            </a:r>
            <a:r>
              <a:rPr lang="nl-NL" i="1" dirty="0"/>
              <a:t> (</a:t>
            </a:r>
            <a:r>
              <a:rPr lang="en-US" i="1" dirty="0"/>
              <a:t>A. </a:t>
            </a:r>
            <a:r>
              <a:rPr lang="en-US" i="1" dirty="0" err="1"/>
              <a:t>Bhande</a:t>
            </a:r>
            <a:r>
              <a:rPr lang="nl-NL" i="1" dirty="0"/>
              <a:t>, 2018)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2284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CCA6D-E92D-456F-8001-9B288DB7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8899"/>
            <a:ext cx="10515600" cy="1819275"/>
          </a:xfrm>
        </p:spPr>
        <p:txBody>
          <a:bodyPr/>
          <a:lstStyle/>
          <a:p>
            <a:pPr algn="ctr"/>
            <a:r>
              <a:rPr lang="nl-NL" dirty="0" err="1"/>
              <a:t>Neural</a:t>
            </a:r>
            <a:r>
              <a:rPr lang="nl-NL" dirty="0"/>
              <a:t> Networks (</a:t>
            </a:r>
            <a:r>
              <a:rPr lang="nl-NL" dirty="0" err="1"/>
              <a:t>NNs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08542F1-BB2A-4443-8F40-DE99AF785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FBD97A2-73BB-496C-A7B8-557F3E13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99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72E327-2EFA-4D9C-BB4F-6DEF865F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Aim</a:t>
            </a:r>
            <a:r>
              <a:rPr lang="nl-NL" dirty="0"/>
              <a:t>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361FA6-620F-462C-BF30-9610FD92A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461" y="2630809"/>
            <a:ext cx="10515600" cy="107899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Identify a drinking water softening model using Machine Learning (ML)</a:t>
            </a:r>
          </a:p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29B565C-E3D4-4FE5-8750-7AF51036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2</a:t>
            </a:fld>
            <a:endParaRPr lang="nl-NL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xmlns="" id="{5725C4F3-61CA-4505-B09D-CFC154D3422E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25736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Neural</a:t>
            </a:r>
            <a:r>
              <a:rPr lang="nl-NL" sz="3200" b="1" dirty="0"/>
              <a:t> Networks (</a:t>
            </a:r>
            <a:r>
              <a:rPr lang="nl-NL" sz="3200" b="1" dirty="0" err="1"/>
              <a:t>NNs</a:t>
            </a:r>
            <a:r>
              <a:rPr lang="nl-NL" sz="3200" b="1" dirty="0"/>
              <a:t>) </a:t>
            </a:r>
            <a:r>
              <a:rPr lang="nl-NL" sz="3200" b="1" dirty="0" err="1"/>
              <a:t>Introduction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20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6319486" y="1654008"/>
            <a:ext cx="503431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Neural</a:t>
            </a:r>
            <a:r>
              <a:rPr lang="nl-NL" sz="2800" dirty="0"/>
              <a:t> Networks (</a:t>
            </a:r>
            <a:r>
              <a:rPr lang="nl-NL" sz="2800" dirty="0" err="1"/>
              <a:t>NNs</a:t>
            </a:r>
            <a:r>
              <a:rPr lang="nl-NL" sz="2800" dirty="0"/>
              <a:t>) </a:t>
            </a:r>
            <a:r>
              <a:rPr lang="nl-NL" sz="2800" dirty="0" err="1"/>
              <a:t>consist</a:t>
            </a:r>
            <a:r>
              <a:rPr lang="nl-NL" sz="2800" dirty="0"/>
              <a:t> of </a:t>
            </a:r>
            <a:r>
              <a:rPr lang="nl-NL" sz="2800" dirty="0" err="1"/>
              <a:t>layers</a:t>
            </a:r>
            <a:r>
              <a:rPr lang="nl-NL" sz="2800" dirty="0"/>
              <a:t> of neurons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weights</a:t>
            </a:r>
            <a:r>
              <a:rPr lang="nl-NL" sz="2800" dirty="0"/>
              <a:t> </a:t>
            </a:r>
            <a:r>
              <a:rPr lang="nl-NL" sz="2800" dirty="0" err="1"/>
              <a:t>interlinking</a:t>
            </a:r>
            <a:r>
              <a:rPr lang="nl-NL" sz="2800" dirty="0"/>
              <a:t> </a:t>
            </a:r>
            <a:r>
              <a:rPr lang="nl-NL" sz="2800" dirty="0" err="1"/>
              <a:t>them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An </a:t>
            </a:r>
            <a:r>
              <a:rPr lang="nl-NL" sz="2800" dirty="0" err="1"/>
              <a:t>example</a:t>
            </a:r>
            <a:r>
              <a:rPr lang="nl-NL" sz="2800" dirty="0"/>
              <a:t> of a </a:t>
            </a:r>
            <a:r>
              <a:rPr lang="nl-NL" sz="2800" i="1" dirty="0" err="1"/>
              <a:t>feedforward</a:t>
            </a:r>
            <a:r>
              <a:rPr lang="nl-NL" sz="2800" i="1" dirty="0"/>
              <a:t> </a:t>
            </a:r>
            <a:r>
              <a:rPr lang="nl-NL" sz="2800" i="1" dirty="0" err="1"/>
              <a:t>network</a:t>
            </a:r>
            <a:r>
              <a:rPr lang="nl-NL" sz="2800" dirty="0"/>
              <a:t>, </a:t>
            </a:r>
            <a:r>
              <a:rPr lang="nl-NL" sz="2800" dirty="0" err="1"/>
              <a:t>since</a:t>
            </a:r>
            <a:r>
              <a:rPr lang="nl-NL" sz="2800" dirty="0"/>
              <a:t> </a:t>
            </a:r>
            <a:r>
              <a:rPr lang="nl-NL" sz="2800" dirty="0" err="1"/>
              <a:t>connections</a:t>
            </a:r>
            <a:r>
              <a:rPr lang="nl-NL" sz="2800" dirty="0"/>
              <a:t> are in a forward </a:t>
            </a:r>
            <a:r>
              <a:rPr lang="nl-NL" sz="2800" dirty="0" err="1"/>
              <a:t>direction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Bias neurons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dependent</a:t>
            </a:r>
            <a:r>
              <a:rPr lang="nl-NL" sz="2800" dirty="0"/>
              <a:t> on </a:t>
            </a:r>
            <a:r>
              <a:rPr lang="nl-NL" sz="2800" dirty="0" err="1"/>
              <a:t>previous</a:t>
            </a:r>
            <a:r>
              <a:rPr lang="nl-NL" sz="2800" dirty="0"/>
              <a:t> </a:t>
            </a:r>
            <a:r>
              <a:rPr lang="nl-NL" sz="2800" dirty="0" err="1"/>
              <a:t>layers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B4C6238-FA06-4238-BEC4-BF256CD3E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3" y="1887522"/>
            <a:ext cx="5292750" cy="3729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159AB97-DCE0-420E-9533-36B48B421C0B}"/>
              </a:ext>
            </a:extLst>
          </p:cNvPr>
          <p:cNvSpPr txBox="1"/>
          <p:nvPr/>
        </p:nvSpPr>
        <p:spPr>
          <a:xfrm>
            <a:off x="509047" y="5511567"/>
            <a:ext cx="529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b="1" dirty="0"/>
              <a:t>: </a:t>
            </a:r>
            <a:r>
              <a:rPr lang="nl-NL" dirty="0"/>
              <a:t>Green </a:t>
            </a:r>
            <a:r>
              <a:rPr lang="nl-NL" dirty="0" err="1"/>
              <a:t>circles</a:t>
            </a:r>
            <a:r>
              <a:rPr lang="nl-NL" dirty="0"/>
              <a:t> = input neurons, </a:t>
            </a:r>
            <a:r>
              <a:rPr lang="nl-NL" dirty="0" err="1"/>
              <a:t>orange</a:t>
            </a:r>
            <a:r>
              <a:rPr lang="nl-NL" dirty="0"/>
              <a:t> </a:t>
            </a:r>
            <a:r>
              <a:rPr lang="nl-NL" dirty="0" err="1"/>
              <a:t>circles</a:t>
            </a:r>
            <a:r>
              <a:rPr lang="nl-NL" dirty="0"/>
              <a:t> = bias neurons, blue </a:t>
            </a:r>
            <a:r>
              <a:rPr lang="nl-NL" dirty="0" err="1"/>
              <a:t>circles</a:t>
            </a:r>
            <a:r>
              <a:rPr lang="nl-NL" dirty="0"/>
              <a:t> = </a:t>
            </a:r>
            <a:r>
              <a:rPr lang="nl-NL" dirty="0" err="1"/>
              <a:t>hidden</a:t>
            </a:r>
            <a:r>
              <a:rPr lang="nl-NL" dirty="0"/>
              <a:t>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Recurrent</a:t>
            </a:r>
            <a:r>
              <a:rPr lang="nl-NL" sz="3200" b="1" dirty="0"/>
              <a:t> </a:t>
            </a:r>
            <a:r>
              <a:rPr lang="nl-NL" sz="3200" b="1" dirty="0" err="1"/>
              <a:t>Neural</a:t>
            </a:r>
            <a:r>
              <a:rPr lang="nl-NL" sz="3200" b="1" dirty="0"/>
              <a:t> Networks (</a:t>
            </a:r>
            <a:r>
              <a:rPr lang="nl-NL" sz="3200" b="1" dirty="0" err="1"/>
              <a:t>RNNs</a:t>
            </a:r>
            <a:r>
              <a:rPr lang="nl-NL" sz="3200" b="1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21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5208712" y="1942320"/>
            <a:ext cx="614508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A </a:t>
            </a:r>
            <a:r>
              <a:rPr lang="nl-NL" sz="2800" dirty="0" err="1"/>
              <a:t>recurrent</a:t>
            </a:r>
            <a:r>
              <a:rPr lang="nl-NL" sz="2800" dirty="0"/>
              <a:t> </a:t>
            </a:r>
            <a:r>
              <a:rPr lang="nl-NL" sz="2800" dirty="0" err="1"/>
              <a:t>Neural</a:t>
            </a:r>
            <a:r>
              <a:rPr lang="nl-NL" sz="2800" dirty="0"/>
              <a:t> Network (RNN) is a more complex </a:t>
            </a:r>
            <a:r>
              <a:rPr lang="nl-NL" sz="2800" dirty="0" err="1"/>
              <a:t>version</a:t>
            </a:r>
            <a:r>
              <a:rPr lang="nl-NL" sz="2800" dirty="0"/>
              <a:t> of a </a:t>
            </a:r>
            <a:r>
              <a:rPr lang="nl-NL" sz="2800" dirty="0" err="1" smtClean="0"/>
              <a:t>neural</a:t>
            </a:r>
            <a:r>
              <a:rPr lang="nl-NL" sz="2800" dirty="0" smtClean="0"/>
              <a:t> </a:t>
            </a:r>
            <a:r>
              <a:rPr lang="nl-NL" sz="2800" dirty="0" err="1"/>
              <a:t>network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Connections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go in a </a:t>
            </a:r>
            <a:r>
              <a:rPr lang="nl-NL" sz="2800" dirty="0" err="1"/>
              <a:t>backwards</a:t>
            </a:r>
            <a:r>
              <a:rPr lang="nl-NL" sz="2800" dirty="0"/>
              <a:t> </a:t>
            </a:r>
            <a:r>
              <a:rPr lang="nl-NL" sz="2800" dirty="0" err="1"/>
              <a:t>directions</a:t>
            </a:r>
            <a:r>
              <a:rPr lang="nl-NL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Uses</a:t>
            </a:r>
            <a:r>
              <a:rPr lang="nl-NL" sz="2800" dirty="0"/>
              <a:t> </a:t>
            </a:r>
            <a:r>
              <a:rPr lang="nl-NL" sz="2800" dirty="0" err="1"/>
              <a:t>previous</a:t>
            </a:r>
            <a:r>
              <a:rPr lang="nl-NL" sz="2800" dirty="0"/>
              <a:t> </a:t>
            </a:r>
            <a:r>
              <a:rPr lang="nl-NL" sz="2800" dirty="0" err="1"/>
              <a:t>outputs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calculate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current</a:t>
            </a:r>
            <a:r>
              <a:rPr lang="nl-NL" sz="2800" dirty="0"/>
              <a:t>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159AB97-DCE0-420E-9533-36B48B421C0B}"/>
              </a:ext>
            </a:extLst>
          </p:cNvPr>
          <p:cNvSpPr txBox="1"/>
          <p:nvPr/>
        </p:nvSpPr>
        <p:spPr>
          <a:xfrm>
            <a:off x="540099" y="4685607"/>
            <a:ext cx="529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b="1" dirty="0"/>
              <a:t>: </a:t>
            </a:r>
            <a:r>
              <a:rPr lang="nl-NL" dirty="0"/>
              <a:t>X=input, Y=output</a:t>
            </a:r>
            <a:endParaRPr lang="en-US" dirty="0"/>
          </a:p>
        </p:txBody>
      </p:sp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F7C95BB4-6464-4B83-B20F-9E7078FC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4" y="1757349"/>
            <a:ext cx="4511128" cy="26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9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Standard Time Series RNN </a:t>
            </a:r>
            <a:r>
              <a:rPr lang="nl-NL" sz="3200" b="1" dirty="0" err="1"/>
              <a:t>Structure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22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824461" y="1313572"/>
            <a:ext cx="976828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Layers</a:t>
            </a:r>
            <a:r>
              <a:rPr lang="nl-NL" sz="2800" dirty="0"/>
              <a:t> in </a:t>
            </a:r>
            <a:r>
              <a:rPr lang="nl-NL" sz="2800" dirty="0" err="1"/>
              <a:t>an</a:t>
            </a:r>
            <a:r>
              <a:rPr lang="nl-NL" sz="2800" dirty="0"/>
              <a:t> RNN </a:t>
            </a:r>
            <a:r>
              <a:rPr lang="nl-NL" sz="2800" dirty="0" err="1"/>
              <a:t>often</a:t>
            </a:r>
            <a:r>
              <a:rPr lang="nl-NL" sz="2800" dirty="0"/>
              <a:t> </a:t>
            </a:r>
            <a:r>
              <a:rPr lang="nl-NL" sz="2800" dirty="0" err="1"/>
              <a:t>include</a:t>
            </a:r>
            <a:r>
              <a:rPr lang="nl-NL" sz="2800" dirty="0"/>
              <a:t> </a:t>
            </a:r>
            <a:r>
              <a:rPr lang="nl-NL" sz="2800" i="1" dirty="0" err="1"/>
              <a:t>LSTM</a:t>
            </a:r>
            <a:r>
              <a:rPr lang="nl-NL" sz="2800" i="1" dirty="0"/>
              <a:t> </a:t>
            </a:r>
            <a:r>
              <a:rPr lang="nl-NL" sz="2800" i="1" dirty="0" err="1"/>
              <a:t>cells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i="1" dirty="0" err="1"/>
              <a:t>dropout</a:t>
            </a:r>
            <a:r>
              <a:rPr lang="nl-NL" sz="2800" i="1" dirty="0"/>
              <a:t> </a:t>
            </a:r>
            <a:r>
              <a:rPr lang="nl-NL" sz="2800" i="1" dirty="0" err="1"/>
              <a:t>layers</a:t>
            </a: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Optimum </a:t>
            </a:r>
            <a:r>
              <a:rPr lang="nl-NL" sz="2800" dirty="0" err="1"/>
              <a:t>structure</a:t>
            </a:r>
            <a:r>
              <a:rPr lang="nl-NL" sz="2800" dirty="0"/>
              <a:t> </a:t>
            </a:r>
            <a:r>
              <a:rPr lang="nl-NL" sz="2800" dirty="0" err="1"/>
              <a:t>varies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each</a:t>
            </a:r>
            <a:r>
              <a:rPr lang="nl-NL" sz="2800" dirty="0"/>
              <a:t>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Structure</a:t>
            </a:r>
            <a:r>
              <a:rPr lang="nl-NL" sz="2800" dirty="0"/>
              <a:t> </a:t>
            </a:r>
            <a:r>
              <a:rPr lang="nl-NL" sz="2800" dirty="0" err="1"/>
              <a:t>adopted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research is </a:t>
            </a:r>
            <a:r>
              <a:rPr lang="nl-NL" sz="2800" dirty="0" err="1"/>
              <a:t>shown</a:t>
            </a:r>
            <a:r>
              <a:rPr lang="nl-NL" sz="2800" dirty="0"/>
              <a:t> below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 descr="A picture containing mirror, table&#10;&#10;Description automatically generated">
            <a:extLst>
              <a:ext uri="{FF2B5EF4-FFF2-40B4-BE49-F238E27FC236}">
                <a16:creationId xmlns:a16="http://schemas.microsoft.com/office/drawing/2014/main" xmlns="" id="{6E977FC3-0832-49FD-8B7C-2FEBD939F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19" y="3914284"/>
            <a:ext cx="7879226" cy="108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Long Short-Term Memory (</a:t>
            </a:r>
            <a:r>
              <a:rPr lang="nl-NL" sz="3200" b="1" dirty="0" err="1"/>
              <a:t>LSTM</a:t>
            </a:r>
            <a:r>
              <a:rPr lang="nl-NL" sz="3200" b="1" dirty="0"/>
              <a:t>) </a:t>
            </a:r>
            <a:r>
              <a:rPr lang="nl-NL" sz="3200" b="1" dirty="0" err="1"/>
              <a:t>Cells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23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5832849" y="1690688"/>
            <a:ext cx="5670212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smtClean="0"/>
              <a:t>LSTM </a:t>
            </a:r>
            <a:r>
              <a:rPr lang="nl-NL" sz="2800" dirty="0" err="1"/>
              <a:t>cells</a:t>
            </a:r>
            <a:r>
              <a:rPr lang="nl-NL" sz="2800" dirty="0"/>
              <a:t> </a:t>
            </a:r>
            <a:r>
              <a:rPr lang="nl-NL" sz="2800" dirty="0" err="1" smtClean="0"/>
              <a:t>selectively</a:t>
            </a:r>
            <a:r>
              <a:rPr lang="nl-NL" sz="2800" dirty="0" smtClean="0"/>
              <a:t> save </a:t>
            </a:r>
            <a:r>
              <a:rPr lang="nl-NL" sz="2800" dirty="0"/>
              <a:t>information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previous</a:t>
            </a:r>
            <a:r>
              <a:rPr lang="nl-NL" sz="2800" dirty="0"/>
              <a:t> </a:t>
            </a:r>
            <a:r>
              <a:rPr lang="nl-NL" sz="2800" dirty="0" err="1"/>
              <a:t>outputs</a:t>
            </a:r>
            <a:r>
              <a:rPr lang="nl-NL" sz="2800" dirty="0"/>
              <a:t> </a:t>
            </a:r>
            <a:r>
              <a:rPr lang="nl-NL" sz="2800" dirty="0" err="1"/>
              <a:t>based</a:t>
            </a:r>
            <a:r>
              <a:rPr lang="nl-NL" sz="2800" dirty="0"/>
              <a:t> on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 smtClean="0"/>
              <a:t>algorithm</a:t>
            </a:r>
            <a:endParaRPr lang="nl-NL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 smtClean="0"/>
              <a:t>Aim</a:t>
            </a:r>
            <a:r>
              <a:rPr lang="nl-NL" sz="2800" dirty="0" smtClean="0"/>
              <a:t> is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prevent</a:t>
            </a:r>
            <a:r>
              <a:rPr lang="nl-NL" sz="2800" dirty="0" smtClean="0"/>
              <a:t> the </a:t>
            </a:r>
            <a:r>
              <a:rPr lang="nl-NL" sz="2800" i="1" dirty="0" err="1" smtClean="0"/>
              <a:t>vanishing</a:t>
            </a:r>
            <a:r>
              <a:rPr lang="nl-NL" sz="2800" i="1" dirty="0" smtClean="0"/>
              <a:t> </a:t>
            </a:r>
            <a:r>
              <a:rPr lang="nl-NL" sz="2800" i="1" dirty="0" err="1" smtClean="0"/>
              <a:t>gradient</a:t>
            </a:r>
            <a:r>
              <a:rPr lang="nl-NL" sz="2800" i="1" dirty="0" smtClean="0"/>
              <a:t> </a:t>
            </a:r>
            <a:r>
              <a:rPr lang="nl-NL" sz="2800" i="1" dirty="0" err="1" smtClean="0"/>
              <a:t>problem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The </a:t>
            </a:r>
            <a:r>
              <a:rPr lang="nl-NL" sz="2800" dirty="0" err="1"/>
              <a:t>stored</a:t>
            </a:r>
            <a:r>
              <a:rPr lang="nl-NL" sz="2800" dirty="0"/>
              <a:t> </a:t>
            </a:r>
            <a:r>
              <a:rPr lang="nl-NL" sz="2800" dirty="0" err="1"/>
              <a:t>previous</a:t>
            </a:r>
            <a:r>
              <a:rPr lang="nl-NL" sz="2800" dirty="0"/>
              <a:t> </a:t>
            </a:r>
            <a:r>
              <a:rPr lang="nl-NL" sz="2800" dirty="0" err="1"/>
              <a:t>outputs</a:t>
            </a:r>
            <a:r>
              <a:rPr lang="nl-NL" sz="2800" dirty="0"/>
              <a:t> are </a:t>
            </a:r>
            <a:r>
              <a:rPr lang="nl-NL" sz="2800" dirty="0" err="1"/>
              <a:t>used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determine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current</a:t>
            </a:r>
            <a:r>
              <a:rPr lang="nl-NL" sz="2800" dirty="0"/>
              <a:t> output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/>
              <a:t>Memory </a:t>
            </a:r>
            <a:r>
              <a:rPr lang="nl-NL" sz="2400" dirty="0" err="1"/>
              <a:t>function</a:t>
            </a:r>
            <a:r>
              <a:rPr lang="nl-NL" sz="2400" dirty="0"/>
              <a:t> </a:t>
            </a:r>
            <a:r>
              <a:rPr lang="nl-NL" sz="2400" dirty="0" err="1"/>
              <a:t>used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calculate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159AB97-DCE0-420E-9533-36B48B421C0B}"/>
              </a:ext>
            </a:extLst>
          </p:cNvPr>
          <p:cNvSpPr txBox="1"/>
          <p:nvPr/>
        </p:nvSpPr>
        <p:spPr>
          <a:xfrm>
            <a:off x="540099" y="4685607"/>
            <a:ext cx="529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b="1" dirty="0"/>
              <a:t>: </a:t>
            </a:r>
            <a:r>
              <a:rPr lang="nl-NL" dirty="0"/>
              <a:t>x=input, y=output, h=memory </a:t>
            </a:r>
            <a:r>
              <a:rPr lang="nl-NL" dirty="0" err="1"/>
              <a:t>function</a:t>
            </a:r>
            <a:endParaRPr lang="en-US" dirty="0"/>
          </a:p>
        </p:txBody>
      </p:sp>
      <p:pic>
        <p:nvPicPr>
          <p:cNvPr id="13" name="Picture 12" descr="A picture containing clock, room&#10;&#10;Description automatically generated">
            <a:extLst>
              <a:ext uri="{FF2B5EF4-FFF2-40B4-BE49-F238E27FC236}">
                <a16:creationId xmlns:a16="http://schemas.microsoft.com/office/drawing/2014/main" xmlns="" id="{D4C5DF4F-B8BF-4F06-81C5-E222ED2DC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3" y="1739638"/>
            <a:ext cx="4736729" cy="21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7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Dropout</a:t>
            </a:r>
            <a:r>
              <a:rPr lang="nl-NL" sz="3200" b="1" dirty="0"/>
              <a:t> </a:t>
            </a:r>
            <a:r>
              <a:rPr lang="nl-NL" sz="3200" b="1" dirty="0" err="1"/>
              <a:t>Layer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24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5452844" y="1410727"/>
            <a:ext cx="59009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Aim</a:t>
            </a:r>
            <a:r>
              <a:rPr lang="nl-NL" sz="2800" dirty="0"/>
              <a:t> of a </a:t>
            </a:r>
            <a:r>
              <a:rPr lang="nl-NL" sz="2800" dirty="0" err="1"/>
              <a:t>dropout</a:t>
            </a:r>
            <a:r>
              <a:rPr lang="nl-NL" sz="2800" dirty="0"/>
              <a:t> </a:t>
            </a:r>
            <a:r>
              <a:rPr lang="nl-NL" sz="2800" dirty="0" err="1"/>
              <a:t>layer</a:t>
            </a:r>
            <a:r>
              <a:rPr lang="nl-NL" sz="2800" dirty="0"/>
              <a:t> is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reduce</a:t>
            </a:r>
            <a:r>
              <a:rPr lang="nl-NL" sz="2800" dirty="0"/>
              <a:t> </a:t>
            </a:r>
            <a:r>
              <a:rPr lang="nl-NL" sz="2800" dirty="0" err="1"/>
              <a:t>overfitting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At </a:t>
            </a:r>
            <a:r>
              <a:rPr lang="nl-NL" sz="2800" dirty="0" err="1"/>
              <a:t>every</a:t>
            </a:r>
            <a:r>
              <a:rPr lang="nl-NL" sz="2800" dirty="0"/>
              <a:t> training step, </a:t>
            </a:r>
            <a:r>
              <a:rPr lang="nl-NL" sz="2800" dirty="0" err="1"/>
              <a:t>every</a:t>
            </a:r>
            <a:r>
              <a:rPr lang="nl-NL" sz="2800" dirty="0"/>
              <a:t> neuron has </a:t>
            </a:r>
            <a:r>
              <a:rPr lang="nl-NL" sz="2800" dirty="0" err="1"/>
              <a:t>probability</a:t>
            </a:r>
            <a:r>
              <a:rPr lang="nl-NL" sz="2800" dirty="0"/>
              <a:t> </a:t>
            </a:r>
            <a:r>
              <a:rPr lang="nl-NL" sz="2800" i="1" dirty="0"/>
              <a:t>p </a:t>
            </a:r>
            <a:r>
              <a:rPr lang="nl-NL" sz="2800" dirty="0"/>
              <a:t>(e.g. </a:t>
            </a:r>
            <a:r>
              <a:rPr lang="nl-NL" sz="2800" i="1" dirty="0"/>
              <a:t>p</a:t>
            </a:r>
            <a:r>
              <a:rPr lang="nl-NL" sz="2800" dirty="0"/>
              <a:t>=50%) of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being</a:t>
            </a:r>
            <a:r>
              <a:rPr lang="nl-NL" sz="2800" dirty="0"/>
              <a:t> </a:t>
            </a:r>
            <a:r>
              <a:rPr lang="nl-NL" sz="2800" dirty="0" err="1"/>
              <a:t>used</a:t>
            </a:r>
            <a:r>
              <a:rPr lang="nl-NL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Reduces</a:t>
            </a:r>
            <a:r>
              <a:rPr lang="nl-NL" sz="2800" dirty="0"/>
              <a:t> co-</a:t>
            </a:r>
            <a:r>
              <a:rPr lang="nl-NL" sz="2800" dirty="0" err="1"/>
              <a:t>dependencies</a:t>
            </a:r>
            <a:r>
              <a:rPr lang="nl-NL" sz="2800" dirty="0"/>
              <a:t> in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network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159AB97-DCE0-420E-9533-36B48B421C0B}"/>
              </a:ext>
            </a:extLst>
          </p:cNvPr>
          <p:cNvSpPr txBox="1"/>
          <p:nvPr/>
        </p:nvSpPr>
        <p:spPr>
          <a:xfrm>
            <a:off x="509047" y="5511567"/>
            <a:ext cx="529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b="1" dirty="0"/>
              <a:t>: </a:t>
            </a:r>
            <a:r>
              <a:rPr lang="nl-NL" dirty="0"/>
              <a:t>Orange </a:t>
            </a:r>
            <a:r>
              <a:rPr lang="nl-NL" dirty="0" err="1"/>
              <a:t>circles</a:t>
            </a:r>
            <a:r>
              <a:rPr lang="nl-NL" dirty="0"/>
              <a:t> = bias neurons, blue </a:t>
            </a:r>
            <a:r>
              <a:rPr lang="nl-NL" dirty="0" err="1"/>
              <a:t>circles</a:t>
            </a:r>
            <a:r>
              <a:rPr lang="nl-NL" dirty="0"/>
              <a:t> = </a:t>
            </a:r>
            <a:r>
              <a:rPr lang="nl-NL" dirty="0" err="1"/>
              <a:t>hidden</a:t>
            </a:r>
            <a:r>
              <a:rPr lang="nl-NL" dirty="0"/>
              <a:t> neurons, crosses = </a:t>
            </a:r>
            <a:r>
              <a:rPr lang="nl-NL" dirty="0" err="1"/>
              <a:t>inactive</a:t>
            </a:r>
            <a:r>
              <a:rPr lang="nl-NL" dirty="0"/>
              <a:t> neuron</a:t>
            </a:r>
            <a:endParaRPr lang="en-US" dirty="0"/>
          </a:p>
        </p:txBody>
      </p:sp>
      <p:pic>
        <p:nvPicPr>
          <p:cNvPr id="11" name="Picture 10" descr="A picture containing table, sitting, clock, holding&#10;&#10;Description automatically generated">
            <a:extLst>
              <a:ext uri="{FF2B5EF4-FFF2-40B4-BE49-F238E27FC236}">
                <a16:creationId xmlns:a16="http://schemas.microsoft.com/office/drawing/2014/main" xmlns="" id="{8D140471-A973-40B1-8838-42D36F9CC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0743"/>
            <a:ext cx="4107179" cy="37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9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Gradient</a:t>
            </a:r>
            <a:r>
              <a:rPr lang="nl-NL" sz="3200" b="1" dirty="0"/>
              <a:t> </a:t>
            </a:r>
            <a:r>
              <a:rPr lang="nl-NL" sz="3200" b="1" dirty="0" err="1"/>
              <a:t>Descent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25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5643956" y="1253872"/>
            <a:ext cx="570984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i="1" dirty="0" err="1"/>
              <a:t>Gradient</a:t>
            </a:r>
            <a:r>
              <a:rPr lang="nl-NL" sz="2800" i="1" dirty="0"/>
              <a:t> </a:t>
            </a:r>
            <a:r>
              <a:rPr lang="nl-NL" sz="2800" i="1" dirty="0" err="1"/>
              <a:t>descent</a:t>
            </a:r>
            <a:r>
              <a:rPr lang="nl-NL" sz="2800" i="1" dirty="0"/>
              <a:t> </a:t>
            </a:r>
            <a:r>
              <a:rPr lang="nl-NL" sz="2800" dirty="0"/>
              <a:t>is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algorithm</a:t>
            </a:r>
            <a:r>
              <a:rPr lang="nl-NL" sz="2800" dirty="0"/>
              <a:t> </a:t>
            </a:r>
            <a:r>
              <a:rPr lang="nl-NL" sz="2800" dirty="0" err="1"/>
              <a:t>used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update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weights</a:t>
            </a:r>
            <a:r>
              <a:rPr lang="nl-NL" sz="2800" dirty="0"/>
              <a:t> (parameters) in a 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An </a:t>
            </a:r>
            <a:r>
              <a:rPr lang="nl-NL" sz="2800" dirty="0" err="1"/>
              <a:t>iterative</a:t>
            </a:r>
            <a:r>
              <a:rPr lang="nl-NL" sz="2800" dirty="0"/>
              <a:t> </a:t>
            </a:r>
            <a:r>
              <a:rPr lang="nl-NL" sz="2800" dirty="0" err="1"/>
              <a:t>optimisation</a:t>
            </a:r>
            <a:r>
              <a:rPr lang="nl-NL" sz="2800" dirty="0"/>
              <a:t> </a:t>
            </a:r>
            <a:r>
              <a:rPr lang="nl-NL" sz="2800" dirty="0" err="1"/>
              <a:t>algorithm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A </a:t>
            </a:r>
            <a:r>
              <a:rPr lang="nl-NL" sz="2800" i="1" dirty="0" err="1"/>
              <a:t>cost</a:t>
            </a:r>
            <a:r>
              <a:rPr lang="nl-NL" sz="2800" i="1" dirty="0"/>
              <a:t> </a:t>
            </a:r>
            <a:r>
              <a:rPr lang="nl-NL" sz="2800" i="1" dirty="0" err="1"/>
              <a:t>function</a:t>
            </a:r>
            <a:r>
              <a:rPr lang="nl-NL" sz="2800" dirty="0"/>
              <a:t> is a </a:t>
            </a:r>
            <a:r>
              <a:rPr lang="nl-NL" sz="2800" dirty="0" err="1"/>
              <a:t>measure</a:t>
            </a:r>
            <a:r>
              <a:rPr lang="nl-NL" sz="2800" dirty="0"/>
              <a:t> of error </a:t>
            </a:r>
            <a:r>
              <a:rPr lang="nl-NL" sz="2800" dirty="0" err="1"/>
              <a:t>between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actual</a:t>
            </a:r>
            <a:r>
              <a:rPr lang="nl-NL" sz="2800" dirty="0"/>
              <a:t> data points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prediction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Gradient</a:t>
            </a:r>
            <a:r>
              <a:rPr lang="nl-NL" sz="2800" dirty="0"/>
              <a:t> is </a:t>
            </a:r>
            <a:r>
              <a:rPr lang="nl-NL" sz="2800" dirty="0" err="1"/>
              <a:t>used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find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optimum point (optimum set of </a:t>
            </a:r>
            <a:r>
              <a:rPr lang="nl-NL" sz="2800" dirty="0" err="1"/>
              <a:t>weights</a:t>
            </a:r>
            <a:r>
              <a:rPr lang="nl-NL" sz="2800" dirty="0"/>
              <a:t>)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reduces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cost</a:t>
            </a:r>
            <a:r>
              <a:rPr lang="nl-NL" sz="2800" dirty="0"/>
              <a:t> </a:t>
            </a:r>
            <a:r>
              <a:rPr lang="nl-NL" sz="2800" dirty="0" err="1"/>
              <a:t>function</a:t>
            </a: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27A4DAA5-2CF3-4CA0-9217-BFDB6627A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39" y="1690688"/>
            <a:ext cx="49625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CCA6D-E92D-456F-8001-9B288DB7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8899"/>
            <a:ext cx="10515600" cy="1819275"/>
          </a:xfrm>
        </p:spPr>
        <p:txBody>
          <a:bodyPr/>
          <a:lstStyle/>
          <a:p>
            <a:pPr algn="ctr"/>
            <a:r>
              <a:rPr lang="nl-NL" dirty="0" err="1"/>
              <a:t>eXtreme</a:t>
            </a:r>
            <a:r>
              <a:rPr lang="nl-NL" dirty="0"/>
              <a:t> </a:t>
            </a:r>
            <a:r>
              <a:rPr lang="nl-NL" dirty="0" err="1"/>
              <a:t>Gradient</a:t>
            </a:r>
            <a:r>
              <a:rPr lang="nl-NL" dirty="0"/>
              <a:t> Boost (</a:t>
            </a:r>
            <a:r>
              <a:rPr lang="nl-NL" dirty="0" err="1"/>
              <a:t>XGBoost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08542F1-BB2A-4443-8F40-DE99AF785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FBD97A2-73BB-496C-A7B8-557F3E13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Introduction</a:t>
            </a:r>
            <a:r>
              <a:rPr lang="nl-NL" sz="3200" b="1" dirty="0"/>
              <a:t> </a:t>
            </a:r>
            <a:r>
              <a:rPr lang="nl-NL" sz="3200" b="1" dirty="0" err="1"/>
              <a:t>to</a:t>
            </a:r>
            <a:r>
              <a:rPr lang="nl-NL" sz="3200" b="1" dirty="0"/>
              <a:t> </a:t>
            </a:r>
            <a:r>
              <a:rPr lang="nl-NL" sz="3200" b="1" dirty="0" err="1"/>
              <a:t>Decision</a:t>
            </a:r>
            <a:r>
              <a:rPr lang="nl-NL" sz="3200" b="1" dirty="0"/>
              <a:t> 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27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6372224" y="1562482"/>
            <a:ext cx="498157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Definition of a </a:t>
            </a:r>
            <a:r>
              <a:rPr lang="nl-NL" sz="2800" i="1" dirty="0" err="1"/>
              <a:t>decision</a:t>
            </a:r>
            <a:r>
              <a:rPr lang="nl-NL" sz="2800" i="1" dirty="0"/>
              <a:t> tree </a:t>
            </a:r>
            <a:r>
              <a:rPr lang="nl-NL" sz="2800" dirty="0"/>
              <a:t>(M. </a:t>
            </a:r>
            <a:r>
              <a:rPr lang="nl-NL" sz="2800" dirty="0" err="1"/>
              <a:t>Rouse</a:t>
            </a:r>
            <a:r>
              <a:rPr lang="nl-NL" sz="2800" dirty="0"/>
              <a:t>, 2012):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/>
              <a:t>A </a:t>
            </a:r>
            <a:r>
              <a:rPr lang="nl-NL" sz="2400" dirty="0" err="1"/>
              <a:t>decision</a:t>
            </a:r>
            <a:r>
              <a:rPr lang="nl-NL" sz="2400" dirty="0"/>
              <a:t> tree is a </a:t>
            </a:r>
            <a:r>
              <a:rPr lang="nl-NL" sz="2400" dirty="0" err="1"/>
              <a:t>graph</a:t>
            </a:r>
            <a:r>
              <a:rPr lang="nl-NL" sz="2400" dirty="0"/>
              <a:t> </a:t>
            </a:r>
            <a:r>
              <a:rPr lang="nl-NL" sz="2400" dirty="0" err="1"/>
              <a:t>that</a:t>
            </a:r>
            <a:r>
              <a:rPr lang="nl-NL" sz="2400" dirty="0"/>
              <a:t> </a:t>
            </a:r>
            <a:r>
              <a:rPr lang="nl-NL" sz="2400" dirty="0" err="1"/>
              <a:t>uses</a:t>
            </a:r>
            <a:r>
              <a:rPr lang="nl-NL" sz="2400" dirty="0"/>
              <a:t> a </a:t>
            </a:r>
            <a:r>
              <a:rPr lang="nl-NL" sz="2400" dirty="0" err="1"/>
              <a:t>branching</a:t>
            </a:r>
            <a:r>
              <a:rPr lang="nl-NL" sz="2400" dirty="0"/>
              <a:t> </a:t>
            </a:r>
            <a:r>
              <a:rPr lang="nl-NL" sz="2400" dirty="0" err="1"/>
              <a:t>method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illustrate</a:t>
            </a:r>
            <a:r>
              <a:rPr lang="nl-NL" sz="2400" dirty="0"/>
              <a:t> </a:t>
            </a:r>
            <a:r>
              <a:rPr lang="nl-NL" sz="2400" dirty="0" err="1"/>
              <a:t>every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</a:t>
            </a:r>
            <a:r>
              <a:rPr lang="nl-NL" sz="2400" dirty="0" err="1"/>
              <a:t>outcome</a:t>
            </a:r>
            <a:r>
              <a:rPr lang="nl-NL" sz="2400" dirty="0"/>
              <a:t> of a </a:t>
            </a:r>
            <a:r>
              <a:rPr lang="nl-NL" sz="2400" dirty="0" err="1"/>
              <a:t>decision</a:t>
            </a: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Decisions</a:t>
            </a:r>
            <a:r>
              <a:rPr lang="nl-NL" sz="2800" dirty="0"/>
              <a:t> are made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dirty="0" err="1"/>
              <a:t>numeric</a:t>
            </a:r>
            <a:r>
              <a:rPr lang="nl-NL" sz="2800" dirty="0"/>
              <a:t> ranges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if</a:t>
            </a:r>
            <a:r>
              <a:rPr lang="nl-NL" sz="2800" dirty="0"/>
              <a:t> 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A6CB86E9-A697-4F5C-B875-1FA93A84F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" y="1690687"/>
            <a:ext cx="5813956" cy="39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4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Introduction</a:t>
            </a:r>
            <a:r>
              <a:rPr lang="nl-NL" sz="3200" b="1" dirty="0"/>
              <a:t> </a:t>
            </a:r>
            <a:r>
              <a:rPr lang="nl-NL" sz="3200" b="1" dirty="0" err="1"/>
              <a:t>to</a:t>
            </a:r>
            <a:r>
              <a:rPr lang="nl-NL" sz="3200" b="1" dirty="0"/>
              <a:t> </a:t>
            </a:r>
            <a:r>
              <a:rPr lang="nl-NL" sz="3200" b="1" dirty="0" err="1"/>
              <a:t>XGBoost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28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6044514" y="1562482"/>
            <a:ext cx="5720862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eXtreme</a:t>
            </a:r>
            <a:r>
              <a:rPr lang="nl-NL" sz="2800" dirty="0"/>
              <a:t> </a:t>
            </a:r>
            <a:r>
              <a:rPr lang="nl-NL" sz="2800" dirty="0" err="1"/>
              <a:t>Gradient</a:t>
            </a:r>
            <a:r>
              <a:rPr lang="nl-NL" sz="2800" dirty="0"/>
              <a:t> Boost (</a:t>
            </a:r>
            <a:r>
              <a:rPr lang="nl-NL" sz="2800" dirty="0" err="1"/>
              <a:t>XGBoost</a:t>
            </a:r>
            <a:r>
              <a:rPr lang="nl-NL" sz="2800" dirty="0"/>
              <a:t>) has won </a:t>
            </a:r>
            <a:r>
              <a:rPr lang="nl-NL" sz="2800" dirty="0" err="1"/>
              <a:t>many</a:t>
            </a:r>
            <a:r>
              <a:rPr lang="nl-NL" sz="2800" dirty="0"/>
              <a:t> </a:t>
            </a:r>
            <a:r>
              <a:rPr lang="nl-NL" sz="2800" dirty="0" err="1"/>
              <a:t>prizes</a:t>
            </a:r>
            <a:r>
              <a:rPr lang="nl-NL" sz="2800" dirty="0"/>
              <a:t>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Algorithm</a:t>
            </a:r>
            <a:r>
              <a:rPr lang="nl-NL" sz="2800" dirty="0"/>
              <a:t> was </a:t>
            </a:r>
            <a:r>
              <a:rPr lang="nl-NL" sz="2800" dirty="0" err="1"/>
              <a:t>introduced</a:t>
            </a:r>
            <a:r>
              <a:rPr lang="nl-NL" sz="2800" dirty="0"/>
              <a:t> in 2016 </a:t>
            </a:r>
            <a:r>
              <a:rPr lang="nl-NL" sz="2800" dirty="0" err="1"/>
              <a:t>by</a:t>
            </a:r>
            <a:r>
              <a:rPr lang="nl-NL" sz="2800" dirty="0"/>
              <a:t> T. Chen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An </a:t>
            </a:r>
            <a:r>
              <a:rPr lang="nl-NL" sz="2800" dirty="0" err="1"/>
              <a:t>XGBoost</a:t>
            </a:r>
            <a:r>
              <a:rPr lang="nl-NL" sz="2800" dirty="0"/>
              <a:t> model is a </a:t>
            </a:r>
            <a:r>
              <a:rPr lang="nl-NL" sz="2800" dirty="0" err="1"/>
              <a:t>combination</a:t>
            </a:r>
            <a:r>
              <a:rPr lang="nl-NL" sz="2800" dirty="0"/>
              <a:t> of </a:t>
            </a:r>
            <a:r>
              <a:rPr lang="nl-NL" sz="2800" dirty="0" err="1"/>
              <a:t>decision</a:t>
            </a:r>
            <a:r>
              <a:rPr lang="nl-NL" sz="2800" dirty="0"/>
              <a:t> tree </a:t>
            </a:r>
            <a:r>
              <a:rPr lang="nl-NL" sz="2800" dirty="0" err="1"/>
              <a:t>models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The </a:t>
            </a:r>
            <a:r>
              <a:rPr lang="nl-NL" sz="2800" dirty="0" err="1"/>
              <a:t>XGBoost</a:t>
            </a:r>
            <a:r>
              <a:rPr lang="nl-NL" sz="2800" dirty="0"/>
              <a:t> model </a:t>
            </a:r>
            <a:r>
              <a:rPr lang="nl-NL" sz="2800" dirty="0" err="1"/>
              <a:t>performs</a:t>
            </a:r>
            <a:r>
              <a:rPr lang="nl-NL" sz="2800" dirty="0"/>
              <a:t> </a:t>
            </a:r>
            <a:r>
              <a:rPr lang="nl-NL" sz="2800" dirty="0" err="1"/>
              <a:t>better</a:t>
            </a:r>
            <a:r>
              <a:rPr lang="nl-NL" sz="2800" dirty="0"/>
              <a:t>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best </a:t>
            </a:r>
            <a:r>
              <a:rPr lang="nl-NL" sz="2800" dirty="0" err="1"/>
              <a:t>individual</a:t>
            </a:r>
            <a:r>
              <a:rPr lang="nl-NL" sz="2800" dirty="0"/>
              <a:t> </a:t>
            </a:r>
            <a:r>
              <a:rPr lang="nl-NL" sz="2800" dirty="0" err="1"/>
              <a:t>decision</a:t>
            </a:r>
            <a:r>
              <a:rPr lang="nl-NL" sz="2800" dirty="0"/>
              <a:t> tree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Picture 8" descr="A picture containing outdoor, many, lot, several&#10;&#10;Description automatically generated">
            <a:extLst>
              <a:ext uri="{FF2B5EF4-FFF2-40B4-BE49-F238E27FC236}">
                <a16:creationId xmlns:a16="http://schemas.microsoft.com/office/drawing/2014/main" xmlns="" id="{B9B9785D-7406-404A-80DE-DD03336E7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24" y="2108150"/>
            <a:ext cx="5309284" cy="3120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B71843-4A98-4FA3-A5AA-ADBD906BA69F}"/>
              </a:ext>
            </a:extLst>
          </p:cNvPr>
          <p:cNvSpPr txBox="1"/>
          <p:nvPr/>
        </p:nvSpPr>
        <p:spPr>
          <a:xfrm>
            <a:off x="426624" y="5469333"/>
            <a:ext cx="3230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 err="1"/>
              <a:t>Figure</a:t>
            </a:r>
            <a:r>
              <a:rPr lang="nl-NL" i="1" dirty="0"/>
              <a:t> 4: </a:t>
            </a:r>
            <a:r>
              <a:rPr lang="nl-NL" i="1" dirty="0" err="1"/>
              <a:t>Continuous</a:t>
            </a:r>
            <a:r>
              <a:rPr lang="nl-NL" i="1" dirty="0"/>
              <a:t> </a:t>
            </a:r>
            <a:r>
              <a:rPr lang="nl-NL" i="1" dirty="0" err="1"/>
              <a:t>incorporation</a:t>
            </a:r>
            <a:r>
              <a:rPr lang="nl-NL" i="1" dirty="0"/>
              <a:t> of new </a:t>
            </a:r>
            <a:r>
              <a:rPr lang="nl-NL" i="1" dirty="0" err="1"/>
              <a:t>models</a:t>
            </a:r>
            <a:r>
              <a:rPr lang="nl-NL" i="1" dirty="0"/>
              <a:t> (</a:t>
            </a:r>
            <a:r>
              <a:rPr lang="en-US" i="1" dirty="0"/>
              <a:t>A. </a:t>
            </a:r>
            <a:r>
              <a:rPr lang="en-US" i="1" dirty="0" err="1"/>
              <a:t>Géron</a:t>
            </a:r>
            <a:r>
              <a:rPr lang="nl-NL" i="1" dirty="0"/>
              <a:t>, 2017)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1938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Model </a:t>
            </a:r>
            <a:r>
              <a:rPr lang="nl-NL" sz="3200" b="1" dirty="0" err="1"/>
              <a:t>Prediction</a:t>
            </a:r>
            <a:r>
              <a:rPr lang="nl-NL" sz="3200" b="1" dirty="0"/>
              <a:t> </a:t>
            </a:r>
            <a:r>
              <a:rPr lang="nl-NL" sz="3200" b="1" dirty="0" err="1"/>
              <a:t>Horizons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29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6044514" y="1562482"/>
            <a:ext cx="572086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Prediction</a:t>
            </a:r>
            <a:r>
              <a:rPr lang="nl-NL" sz="2800" dirty="0"/>
              <a:t> time steps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b="1" dirty="0" err="1"/>
              <a:t>current</a:t>
            </a:r>
            <a:r>
              <a:rPr lang="nl-NL" sz="2800" b="1" dirty="0"/>
              <a:t> time step </a:t>
            </a:r>
            <a:r>
              <a:rPr lang="nl-NL" sz="2800" dirty="0" err="1"/>
              <a:t>to</a:t>
            </a:r>
            <a:r>
              <a:rPr lang="nl-NL" sz="2800" dirty="0"/>
              <a:t> a </a:t>
            </a:r>
            <a:r>
              <a:rPr lang="nl-NL" sz="2800" dirty="0" err="1"/>
              <a:t>certain</a:t>
            </a:r>
            <a:r>
              <a:rPr lang="nl-NL" sz="2800" dirty="0"/>
              <a:t> </a:t>
            </a:r>
            <a:r>
              <a:rPr lang="nl-NL" sz="2800" b="1" dirty="0" err="1"/>
              <a:t>future</a:t>
            </a:r>
            <a:r>
              <a:rPr lang="nl-NL" sz="2800" b="1" dirty="0"/>
              <a:t> time step</a:t>
            </a:r>
            <a:r>
              <a:rPr lang="nl-NL" sz="2800" dirty="0"/>
              <a:t> is </a:t>
            </a:r>
            <a:r>
              <a:rPr lang="nl-NL" sz="2800" dirty="0" err="1"/>
              <a:t>called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i="1" dirty="0"/>
              <a:t>horizon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XGBoost</a:t>
            </a:r>
            <a:r>
              <a:rPr lang="nl-NL" sz="2800" dirty="0"/>
              <a:t> model does </a:t>
            </a:r>
            <a:r>
              <a:rPr lang="nl-NL" sz="2800" dirty="0" err="1"/>
              <a:t>not</a:t>
            </a:r>
            <a:r>
              <a:rPr lang="nl-NL" sz="2800" dirty="0"/>
              <a:t> make a </a:t>
            </a:r>
            <a:r>
              <a:rPr lang="nl-NL" sz="2800" dirty="0" err="1"/>
              <a:t>prediction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future</a:t>
            </a:r>
            <a:r>
              <a:rPr lang="nl-NL" sz="2800" dirty="0"/>
              <a:t> time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RNN has a horizon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future</a:t>
            </a:r>
            <a:r>
              <a:rPr lang="nl-NL" sz="2800" dirty="0"/>
              <a:t> time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B71843-4A98-4FA3-A5AA-ADBD906BA69F}"/>
              </a:ext>
            </a:extLst>
          </p:cNvPr>
          <p:cNvSpPr txBox="1"/>
          <p:nvPr/>
        </p:nvSpPr>
        <p:spPr>
          <a:xfrm>
            <a:off x="654794" y="5075056"/>
            <a:ext cx="4968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b="1" dirty="0"/>
              <a:t>: </a:t>
            </a:r>
            <a:r>
              <a:rPr lang="nl-NL" dirty="0"/>
              <a:t>F= forecast </a:t>
            </a:r>
            <a:r>
              <a:rPr lang="nl-NL" dirty="0" err="1"/>
              <a:t>length</a:t>
            </a:r>
            <a:r>
              <a:rPr lang="nl-NL" dirty="0"/>
              <a:t>, L=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previous</a:t>
            </a:r>
            <a:r>
              <a:rPr lang="nl-NL" dirty="0"/>
              <a:t> time steps 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2941ACB-067D-42C9-80CB-F5F568BD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23" y="1491424"/>
            <a:ext cx="5506115" cy="3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3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5D1874-BD2F-47D9-853A-1C5C8AA0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/>
              <a:t>Questions</a:t>
            </a:r>
            <a:endParaRPr lang="nl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445C8ED-7565-4BFA-8F7C-FDB8BDF41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589"/>
            <a:ext cx="10515600" cy="3034748"/>
          </a:xfrm>
        </p:spPr>
        <p:txBody>
          <a:bodyPr/>
          <a:lstStyle/>
          <a:p>
            <a:r>
              <a:rPr lang="en-US" dirty="0"/>
              <a:t>Is it possible to develop a model of the softening treatment process of a Water Treatment Plant using ML?</a:t>
            </a:r>
          </a:p>
          <a:p>
            <a:endParaRPr lang="en-US" dirty="0"/>
          </a:p>
          <a:p>
            <a:r>
              <a:rPr lang="en-US" dirty="0"/>
              <a:t>Is the data provided for this research adequate to develop a model using ML?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264D2E-C63A-4DCA-8482-D11D596F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3</a:t>
            </a:fld>
            <a:endParaRPr lang="nl-NL"/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xmlns="" id="{40B2D032-29DE-4150-B50A-E518BB18DC55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3711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CCA6D-E92D-456F-8001-9B288DB7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8899"/>
            <a:ext cx="10515600" cy="1819275"/>
          </a:xfrm>
        </p:spPr>
        <p:txBody>
          <a:bodyPr/>
          <a:lstStyle/>
          <a:p>
            <a:pPr algn="ctr"/>
            <a:r>
              <a:rPr lang="nl-NL" dirty="0" err="1"/>
              <a:t>Methods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08542F1-BB2A-4443-8F40-DE99AF785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FBD97A2-73BB-496C-A7B8-557F3E13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09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838200" y="1328092"/>
            <a:ext cx="1059180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pH is </a:t>
            </a:r>
            <a:r>
              <a:rPr lang="nl-NL" sz="2800" dirty="0" err="1"/>
              <a:t>chosen</a:t>
            </a:r>
            <a:r>
              <a:rPr lang="nl-NL" sz="2800" dirty="0"/>
              <a:t> as output of model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/>
              <a:t>pH has </a:t>
            </a:r>
            <a:r>
              <a:rPr lang="nl-NL" sz="2400" dirty="0" err="1"/>
              <a:t>good</a:t>
            </a:r>
            <a:r>
              <a:rPr lang="nl-NL" sz="2400" dirty="0"/>
              <a:t> </a:t>
            </a:r>
            <a:r>
              <a:rPr lang="nl-NL" sz="2400" dirty="0" err="1"/>
              <a:t>properties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Based</a:t>
            </a:r>
            <a:r>
              <a:rPr lang="nl-NL" sz="2800" dirty="0"/>
              <a:t> on </a:t>
            </a:r>
            <a:r>
              <a:rPr lang="nl-NL" sz="2800" dirty="0" err="1"/>
              <a:t>insight</a:t>
            </a:r>
            <a:r>
              <a:rPr lang="nl-NL" sz="2800" dirty="0"/>
              <a:t> </a:t>
            </a:r>
            <a:r>
              <a:rPr lang="nl-NL" sz="2800" dirty="0" err="1"/>
              <a:t>into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water </a:t>
            </a:r>
            <a:r>
              <a:rPr lang="nl-NL" sz="2800" dirty="0" err="1"/>
              <a:t>softening</a:t>
            </a:r>
            <a:r>
              <a:rPr lang="nl-NL" sz="2800" dirty="0"/>
              <a:t> treatment system,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following</a:t>
            </a:r>
            <a:r>
              <a:rPr lang="nl-NL" sz="2800" dirty="0"/>
              <a:t> </a:t>
            </a:r>
            <a:r>
              <a:rPr lang="nl-NL" sz="2800" dirty="0" err="1"/>
              <a:t>inputs</a:t>
            </a:r>
            <a:r>
              <a:rPr lang="nl-NL" sz="2800" dirty="0"/>
              <a:t> are </a:t>
            </a:r>
            <a:r>
              <a:rPr lang="nl-NL" sz="2800" dirty="0" err="1"/>
              <a:t>chosen</a:t>
            </a:r>
            <a:r>
              <a:rPr lang="nl-NL" sz="2800" dirty="0"/>
              <a:t>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Caustic</a:t>
            </a:r>
            <a:r>
              <a:rPr lang="nl-NL" sz="2400" dirty="0"/>
              <a:t> soda flow [m^3/h]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/>
              <a:t>Bottom </a:t>
            </a:r>
            <a:r>
              <a:rPr lang="nl-NL" sz="2400" dirty="0" err="1"/>
              <a:t>Pressure</a:t>
            </a:r>
            <a:r>
              <a:rPr lang="nl-NL" sz="2400" dirty="0"/>
              <a:t> [kPa] – </a:t>
            </a:r>
            <a:r>
              <a:rPr lang="nl-NL" sz="2400" dirty="0" err="1"/>
              <a:t>pressure</a:t>
            </a:r>
            <a:r>
              <a:rPr lang="nl-NL" sz="2400" dirty="0"/>
              <a:t> at </a:t>
            </a:r>
            <a:r>
              <a:rPr lang="nl-NL" sz="2400" dirty="0" err="1"/>
              <a:t>bottom</a:t>
            </a:r>
            <a:r>
              <a:rPr lang="nl-NL" sz="2400" dirty="0"/>
              <a:t> of reactor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/>
              <a:t>Pellet-bed </a:t>
            </a:r>
            <a:r>
              <a:rPr lang="nl-NL" sz="2400" dirty="0" err="1"/>
              <a:t>pressure</a:t>
            </a:r>
            <a:r>
              <a:rPr lang="nl-NL" sz="2400" dirty="0"/>
              <a:t> [kPa] – </a:t>
            </a:r>
            <a:r>
              <a:rPr lang="nl-NL" sz="2400" dirty="0" err="1"/>
              <a:t>pressure</a:t>
            </a:r>
            <a:r>
              <a:rPr lang="nl-NL" sz="2400" dirty="0"/>
              <a:t> </a:t>
            </a:r>
            <a:r>
              <a:rPr lang="nl-NL" sz="2400" dirty="0" err="1"/>
              <a:t>difference</a:t>
            </a:r>
            <a:r>
              <a:rPr lang="nl-NL" sz="2400" dirty="0"/>
              <a:t> </a:t>
            </a:r>
            <a:r>
              <a:rPr lang="nl-NL" sz="2400" dirty="0" err="1"/>
              <a:t>across</a:t>
            </a:r>
            <a:r>
              <a:rPr lang="nl-NL" sz="2400" dirty="0"/>
              <a:t> pellet-bed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/>
              <a:t>Bed </a:t>
            </a:r>
            <a:r>
              <a:rPr lang="nl-NL" sz="2400" dirty="0" err="1"/>
              <a:t>Height</a:t>
            </a:r>
            <a:r>
              <a:rPr lang="nl-NL" sz="2400" dirty="0"/>
              <a:t> [cm] – </a:t>
            </a:r>
            <a:r>
              <a:rPr lang="nl-NL" sz="2400" dirty="0" err="1"/>
              <a:t>height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pellet-bed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Draining</a:t>
            </a:r>
            <a:r>
              <a:rPr lang="nl-NL" sz="2400" dirty="0"/>
              <a:t> [-]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Seeding</a:t>
            </a:r>
            <a:r>
              <a:rPr lang="nl-NL" sz="2400" dirty="0"/>
              <a:t> [-]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Identification</a:t>
            </a:r>
            <a:r>
              <a:rPr lang="nl-NL" sz="3200" b="1" dirty="0"/>
              <a:t> of </a:t>
            </a:r>
            <a:r>
              <a:rPr lang="nl-NL" sz="3200" b="1" dirty="0" err="1"/>
              <a:t>Inputs</a:t>
            </a:r>
            <a:r>
              <a:rPr lang="nl-NL" sz="3200" b="1" dirty="0"/>
              <a:t> </a:t>
            </a:r>
            <a:r>
              <a:rPr lang="nl-NL" sz="3200" b="1" dirty="0" err="1"/>
              <a:t>and</a:t>
            </a:r>
            <a:r>
              <a:rPr lang="nl-NL" sz="3200" b="1" dirty="0"/>
              <a:t> </a:t>
            </a:r>
            <a:r>
              <a:rPr lang="nl-NL" sz="3200" b="1" dirty="0" err="1"/>
              <a:t>Outputs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31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363603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Data Collection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32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5014963" y="1562482"/>
            <a:ext cx="6415037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Interpolation</a:t>
            </a:r>
            <a:r>
              <a:rPr lang="nl-NL" sz="2800" dirty="0"/>
              <a:t> is </a:t>
            </a:r>
            <a:r>
              <a:rPr lang="nl-NL" sz="2800" dirty="0" err="1"/>
              <a:t>applied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the data </a:t>
            </a:r>
            <a:r>
              <a:rPr lang="nl-NL" sz="2800" dirty="0" err="1"/>
              <a:t>between</a:t>
            </a:r>
            <a:r>
              <a:rPr lang="nl-NL" sz="2800" dirty="0"/>
              <a:t> the </a:t>
            </a:r>
            <a:r>
              <a:rPr lang="nl-NL" sz="2800" dirty="0" err="1"/>
              <a:t>recorded</a:t>
            </a:r>
            <a:r>
              <a:rPr lang="nl-NL" sz="2800" dirty="0"/>
              <a:t> </a:t>
            </a:r>
            <a:r>
              <a:rPr lang="nl-NL" sz="2800" dirty="0" err="1" smtClean="0"/>
              <a:t>values</a:t>
            </a:r>
            <a:r>
              <a:rPr lang="nl-NL" sz="2800" dirty="0" smtClean="0"/>
              <a:t> </a:t>
            </a:r>
            <a:r>
              <a:rPr lang="nl-NL" sz="2800" dirty="0" err="1" smtClean="0"/>
              <a:t>by</a:t>
            </a:r>
            <a:r>
              <a:rPr lang="nl-NL" sz="2800" dirty="0" smtClean="0"/>
              <a:t> the water company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A data interval of </a:t>
            </a:r>
            <a:r>
              <a:rPr lang="nl-NL" sz="2800" dirty="0" err="1"/>
              <a:t>one</a:t>
            </a:r>
            <a:r>
              <a:rPr lang="nl-NL" sz="2800" dirty="0"/>
              <a:t> minute is </a:t>
            </a:r>
            <a:r>
              <a:rPr lang="nl-NL" sz="2800" dirty="0" err="1"/>
              <a:t>selected</a:t>
            </a:r>
            <a:endParaRPr lang="nl-NL" sz="2800" dirty="0"/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Provides</a:t>
            </a:r>
            <a:r>
              <a:rPr lang="nl-NL" sz="2400" dirty="0"/>
              <a:t> </a:t>
            </a:r>
            <a:r>
              <a:rPr lang="nl-NL" sz="2400" dirty="0" err="1"/>
              <a:t>satisfactory</a:t>
            </a:r>
            <a:r>
              <a:rPr lang="nl-NL" sz="2400" dirty="0"/>
              <a:t> </a:t>
            </a:r>
            <a:r>
              <a:rPr lang="nl-NL" sz="2400" dirty="0" err="1"/>
              <a:t>retention</a:t>
            </a:r>
            <a:r>
              <a:rPr lang="nl-NL" sz="2400" dirty="0"/>
              <a:t> of data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/>
              <a:t>Low </a:t>
            </a:r>
            <a:r>
              <a:rPr lang="nl-NL" sz="2400" dirty="0" err="1"/>
              <a:t>computation</a:t>
            </a:r>
            <a:r>
              <a:rPr lang="nl-NL" sz="2400" dirty="0"/>
              <a:t> </a:t>
            </a:r>
            <a:r>
              <a:rPr lang="nl-NL" sz="2400" dirty="0" err="1"/>
              <a:t>times</a:t>
            </a: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392516-4796-4453-A126-B1A4BB845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3" y="1590463"/>
            <a:ext cx="4176763" cy="2323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1C2019-547A-4A34-A0E5-DC5FD0563221}"/>
              </a:ext>
            </a:extLst>
          </p:cNvPr>
          <p:cNvSpPr txBox="1"/>
          <p:nvPr/>
        </p:nvSpPr>
        <p:spPr>
          <a:xfrm>
            <a:off x="442199" y="4007929"/>
            <a:ext cx="2822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b="1" dirty="0"/>
              <a:t>: </a:t>
            </a:r>
            <a:r>
              <a:rPr lang="nl-NL" dirty="0"/>
              <a:t>Red dot= </a:t>
            </a:r>
            <a:r>
              <a:rPr lang="nl-NL" dirty="0" err="1"/>
              <a:t>recorded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, green dot=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recorded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Data Pre-Processing: Data </a:t>
            </a:r>
            <a:r>
              <a:rPr lang="nl-NL" sz="3200" b="1" dirty="0" err="1"/>
              <a:t>Removal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33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6539725" y="1535050"/>
            <a:ext cx="481407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Flow </a:t>
            </a:r>
            <a:r>
              <a:rPr lang="nl-NL" sz="2800" dirty="0" err="1"/>
              <a:t>rate</a:t>
            </a:r>
            <a:r>
              <a:rPr lang="nl-NL" sz="2800" dirty="0"/>
              <a:t> is </a:t>
            </a:r>
            <a:r>
              <a:rPr lang="nl-NL" sz="2800" dirty="0" err="1"/>
              <a:t>largely</a:t>
            </a:r>
            <a:r>
              <a:rPr lang="nl-NL" sz="2800" dirty="0"/>
              <a:t> </a:t>
            </a:r>
            <a:r>
              <a:rPr lang="nl-NL" sz="2800" dirty="0" err="1"/>
              <a:t>dependent</a:t>
            </a:r>
            <a:r>
              <a:rPr lang="nl-NL" sz="2800" dirty="0"/>
              <a:t> on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caustic</a:t>
            </a:r>
            <a:r>
              <a:rPr lang="nl-NL" sz="2800" dirty="0"/>
              <a:t> flow </a:t>
            </a:r>
            <a:r>
              <a:rPr lang="nl-NL" sz="2800" dirty="0" err="1"/>
              <a:t>rate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Corrupted</a:t>
            </a:r>
            <a:r>
              <a:rPr lang="nl-NL" sz="2800" dirty="0"/>
              <a:t> data </a:t>
            </a:r>
            <a:r>
              <a:rPr lang="nl-NL" sz="2800" dirty="0" err="1"/>
              <a:t>rows</a:t>
            </a:r>
            <a:r>
              <a:rPr lang="nl-NL" sz="2800" dirty="0"/>
              <a:t> are </a:t>
            </a:r>
            <a:r>
              <a:rPr lang="nl-NL" sz="2800" dirty="0" err="1"/>
              <a:t>removed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dataset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Retention</a:t>
            </a:r>
            <a:r>
              <a:rPr lang="nl-NL" sz="2400" dirty="0"/>
              <a:t> of </a:t>
            </a:r>
            <a:r>
              <a:rPr lang="nl-NL" sz="2400" dirty="0" err="1"/>
              <a:t>about</a:t>
            </a:r>
            <a:r>
              <a:rPr lang="nl-NL" sz="2400" dirty="0"/>
              <a:t> </a:t>
            </a:r>
            <a:r>
              <a:rPr lang="nl-NL" sz="2400" dirty="0" err="1"/>
              <a:t>two</a:t>
            </a:r>
            <a:r>
              <a:rPr lang="nl-NL" sz="2400" dirty="0"/>
              <a:t> </a:t>
            </a:r>
            <a:r>
              <a:rPr lang="nl-NL" sz="2400" dirty="0" err="1"/>
              <a:t>thirds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1C2019-547A-4A34-A0E5-DC5FD0563221}"/>
              </a:ext>
            </a:extLst>
          </p:cNvPr>
          <p:cNvSpPr txBox="1"/>
          <p:nvPr/>
        </p:nvSpPr>
        <p:spPr>
          <a:xfrm>
            <a:off x="442199" y="4007929"/>
            <a:ext cx="3608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b="1" dirty="0"/>
              <a:t>: </a:t>
            </a:r>
            <a:r>
              <a:rPr lang="nl-NL" dirty="0"/>
              <a:t>Red plot= water flow </a:t>
            </a:r>
            <a:r>
              <a:rPr lang="nl-NL" dirty="0" err="1"/>
              <a:t>rate</a:t>
            </a:r>
            <a:r>
              <a:rPr lang="nl-NL" dirty="0"/>
              <a:t>, blue plot= </a:t>
            </a:r>
            <a:r>
              <a:rPr lang="nl-NL" dirty="0" err="1"/>
              <a:t>caustic</a:t>
            </a:r>
            <a:r>
              <a:rPr lang="nl-NL" dirty="0"/>
              <a:t> soda flow </a:t>
            </a:r>
            <a:r>
              <a:rPr lang="nl-NL" dirty="0" err="1"/>
              <a:t>rate</a:t>
            </a:r>
            <a:endParaRPr lang="en-US" dirty="0"/>
          </a:p>
        </p:txBody>
      </p:sp>
      <p:pic>
        <p:nvPicPr>
          <p:cNvPr id="9" name="Picture 8" descr="A picture containing antenna, object, skiing, slope&#10;&#10;Description automatically generated">
            <a:extLst>
              <a:ext uri="{FF2B5EF4-FFF2-40B4-BE49-F238E27FC236}">
                <a16:creationId xmlns:a16="http://schemas.microsoft.com/office/drawing/2014/main" xmlns="" id="{665706BA-B82B-481D-9C56-D3413A13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1" y="1451317"/>
            <a:ext cx="5777725" cy="2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0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34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pic>
        <p:nvPicPr>
          <p:cNvPr id="13" name="Picture 12" descr="A screen shot of a large window&#10;&#10;Description automatically generated">
            <a:extLst>
              <a:ext uri="{FF2B5EF4-FFF2-40B4-BE49-F238E27FC236}">
                <a16:creationId xmlns:a16="http://schemas.microsoft.com/office/drawing/2014/main" xmlns="" id="{E23F0A0D-CCF7-484B-B7F4-6260FD0E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04" y="192664"/>
            <a:ext cx="7783068" cy="61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697583" y="862009"/>
            <a:ext cx="1065621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Only</a:t>
            </a:r>
            <a:r>
              <a:rPr lang="nl-NL" sz="2800" dirty="0"/>
              <a:t> 10% test data </a:t>
            </a:r>
            <a:r>
              <a:rPr lang="nl-NL" sz="2800" dirty="0" err="1"/>
              <a:t>considered</a:t>
            </a:r>
            <a:r>
              <a:rPr lang="nl-NL" sz="2800" dirty="0"/>
              <a:t> </a:t>
            </a:r>
            <a:r>
              <a:rPr lang="nl-NL" sz="2800" dirty="0" err="1"/>
              <a:t>necessary</a:t>
            </a:r>
            <a:r>
              <a:rPr lang="nl-NL" sz="2800" dirty="0"/>
              <a:t>, </a:t>
            </a:r>
            <a:r>
              <a:rPr lang="nl-NL" sz="2800" dirty="0" err="1"/>
              <a:t>due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many</a:t>
            </a:r>
            <a:r>
              <a:rPr lang="nl-NL" sz="2800" dirty="0"/>
              <a:t> data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RNN train-</a:t>
            </a:r>
            <a:r>
              <a:rPr lang="nl-NL" sz="2800" dirty="0" err="1"/>
              <a:t>validation</a:t>
            </a:r>
            <a:r>
              <a:rPr lang="nl-NL" sz="2800" dirty="0"/>
              <a:t>-test model </a:t>
            </a:r>
            <a:r>
              <a:rPr lang="nl-NL" sz="2800" dirty="0" err="1"/>
              <a:t>applies</a:t>
            </a:r>
            <a:r>
              <a:rPr lang="nl-NL" sz="2800" dirty="0"/>
              <a:t> a 30% </a:t>
            </a:r>
            <a:r>
              <a:rPr lang="nl-NL" sz="2800" dirty="0" err="1"/>
              <a:t>validation</a:t>
            </a:r>
            <a:r>
              <a:rPr lang="nl-NL" sz="2800" dirty="0"/>
              <a:t> </a:t>
            </a:r>
            <a:r>
              <a:rPr lang="nl-NL" sz="2800" dirty="0" err="1"/>
              <a:t>partition</a:t>
            </a:r>
            <a:endParaRPr lang="nl-NL" sz="2800" dirty="0"/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/>
              <a:t>Monitor </a:t>
            </a:r>
            <a:r>
              <a:rPr lang="nl-NL" sz="2400" dirty="0" err="1"/>
              <a:t>the</a:t>
            </a:r>
            <a:r>
              <a:rPr lang="nl-NL" sz="2400" dirty="0"/>
              <a:t> performance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algorithm</a:t>
            </a:r>
            <a:r>
              <a:rPr lang="nl-NL" sz="2400" dirty="0"/>
              <a:t> </a:t>
            </a:r>
            <a:r>
              <a:rPr lang="nl-NL" sz="2400" dirty="0" err="1"/>
              <a:t>during</a:t>
            </a:r>
            <a:r>
              <a:rPr lang="nl-NL" sz="2400" dirty="0"/>
              <a:t> training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/>
              <a:t>RNN train-</a:t>
            </a:r>
            <a:r>
              <a:rPr lang="nl-NL" sz="2400" dirty="0" err="1"/>
              <a:t>validation</a:t>
            </a:r>
            <a:r>
              <a:rPr lang="nl-NL" sz="2400" dirty="0"/>
              <a:t>-test model takes </a:t>
            </a:r>
            <a:r>
              <a:rPr lang="nl-NL" sz="2400" dirty="0" err="1"/>
              <a:t>longer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run in </a:t>
            </a:r>
            <a:r>
              <a:rPr lang="nl-NL" sz="2400" dirty="0" err="1"/>
              <a:t>general</a:t>
            </a:r>
            <a:r>
              <a:rPr lang="nl-NL" sz="2400" dirty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MSE </a:t>
            </a:r>
            <a:r>
              <a:rPr lang="nl-NL" sz="2800" dirty="0" err="1"/>
              <a:t>and</a:t>
            </a:r>
            <a:r>
              <a:rPr lang="nl-NL" sz="2800" dirty="0"/>
              <a:t> R-</a:t>
            </a:r>
            <a:r>
              <a:rPr lang="nl-NL" sz="2800" dirty="0" err="1"/>
              <a:t>squared</a:t>
            </a:r>
            <a:r>
              <a:rPr lang="nl-NL" sz="2800" dirty="0"/>
              <a:t> are </a:t>
            </a:r>
            <a:r>
              <a:rPr lang="nl-NL" sz="2800" dirty="0" err="1"/>
              <a:t>selected</a:t>
            </a:r>
            <a:r>
              <a:rPr lang="nl-NL" sz="2800" dirty="0"/>
              <a:t> as the </a:t>
            </a:r>
            <a:r>
              <a:rPr lang="nl-NL" sz="2800" dirty="0" err="1"/>
              <a:t>evaluation</a:t>
            </a:r>
            <a:r>
              <a:rPr lang="nl-NL" sz="2800" dirty="0"/>
              <a:t> </a:t>
            </a:r>
            <a:r>
              <a:rPr lang="nl-NL" sz="2800" dirty="0" err="1" smtClean="0"/>
              <a:t>metrics</a:t>
            </a:r>
            <a:endParaRPr lang="nl-NL" sz="2800" dirty="0" smtClean="0"/>
          </a:p>
          <a:p>
            <a:pPr marL="914400" lvl="1" indent="-457200">
              <a:buFont typeface="Wingdings" pitchFamily="2" charset="2"/>
              <a:buChar char="q"/>
            </a:pPr>
            <a:r>
              <a:rPr lang="nl-NL" sz="2400" dirty="0" smtClean="0"/>
              <a:t>MSE is a </a:t>
            </a:r>
            <a:r>
              <a:rPr lang="nl-NL" sz="2400" dirty="0" err="1" smtClean="0"/>
              <a:t>measure</a:t>
            </a:r>
            <a:r>
              <a:rPr lang="nl-NL" sz="2400" dirty="0" smtClean="0"/>
              <a:t> of error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nl-NL" sz="2400" dirty="0" smtClean="0"/>
              <a:t>R-</a:t>
            </a:r>
            <a:r>
              <a:rPr lang="nl-NL" sz="2400" dirty="0" err="1" smtClean="0"/>
              <a:t>squared</a:t>
            </a:r>
            <a:r>
              <a:rPr lang="nl-NL" sz="2400" dirty="0" smtClean="0"/>
              <a:t> </a:t>
            </a:r>
            <a:r>
              <a:rPr lang="nl-NL" sz="2400" dirty="0" err="1" smtClean="0"/>
              <a:t>value</a:t>
            </a:r>
            <a:r>
              <a:rPr lang="nl-NL" sz="2400" dirty="0" smtClean="0"/>
              <a:t> </a:t>
            </a:r>
            <a:r>
              <a:rPr lang="nl-NL" sz="2400" dirty="0" err="1" smtClean="0"/>
              <a:t>measures</a:t>
            </a:r>
            <a:r>
              <a:rPr lang="nl-NL" sz="2400" dirty="0" smtClean="0"/>
              <a:t> the fit</a:t>
            </a: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9227"/>
            <a:ext cx="10515600" cy="1325563"/>
          </a:xfrm>
        </p:spPr>
        <p:txBody>
          <a:bodyPr>
            <a:normAutofit/>
          </a:bodyPr>
          <a:lstStyle/>
          <a:p>
            <a:r>
              <a:rPr lang="nl-NL" sz="3200" b="1" dirty="0"/>
              <a:t>Data Pre-Processing: Data </a:t>
            </a:r>
            <a:r>
              <a:rPr lang="nl-NL" sz="3200" b="1" dirty="0" err="1"/>
              <a:t>Splitting</a:t>
            </a:r>
            <a:endParaRPr lang="nl-NL" sz="3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35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xmlns="" id="{66133F93-0DB1-46C5-A68B-5AF30928D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189813"/>
              </p:ext>
            </p:extLst>
          </p:nvPr>
        </p:nvGraphicFramePr>
        <p:xfrm>
          <a:off x="482602" y="4617582"/>
          <a:ext cx="110118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05">
                  <a:extLst>
                    <a:ext uri="{9D8B030D-6E8A-4147-A177-3AD203B41FA5}">
                      <a16:colId xmlns:a16="http://schemas.microsoft.com/office/drawing/2014/main" xmlns="" val="3200986195"/>
                    </a:ext>
                  </a:extLst>
                </a:gridCol>
                <a:gridCol w="3670605">
                  <a:extLst>
                    <a:ext uri="{9D8B030D-6E8A-4147-A177-3AD203B41FA5}">
                      <a16:colId xmlns:a16="http://schemas.microsoft.com/office/drawing/2014/main" xmlns="" val="2807718406"/>
                    </a:ext>
                  </a:extLst>
                </a:gridCol>
                <a:gridCol w="3670605">
                  <a:extLst>
                    <a:ext uri="{9D8B030D-6E8A-4147-A177-3AD203B41FA5}">
                      <a16:colId xmlns:a16="http://schemas.microsoft.com/office/drawing/2014/main" xmlns="" val="3781581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Data </a:t>
                      </a:r>
                      <a:r>
                        <a:rPr lang="nl-NL" dirty="0" err="1"/>
                        <a:t>Splitting</a:t>
                      </a:r>
                      <a:r>
                        <a:rPr lang="nl-NL" dirty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674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Walk-Forward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90% train, 10% 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90% train, 10% 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451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Train-</a:t>
                      </a:r>
                      <a:r>
                        <a:rPr lang="nl-NL" dirty="0" err="1"/>
                        <a:t>Validation</a:t>
                      </a:r>
                      <a:r>
                        <a:rPr lang="nl-NL" dirty="0"/>
                        <a:t>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90% train, 10% 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65% train, 30% </a:t>
                      </a:r>
                      <a:r>
                        <a:rPr lang="nl-NL" dirty="0" err="1"/>
                        <a:t>validation</a:t>
                      </a:r>
                      <a:r>
                        <a:rPr lang="nl-NL" dirty="0"/>
                        <a:t>, 5% 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70171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6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838201" y="1535050"/>
            <a:ext cx="10515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Python code </a:t>
            </a:r>
            <a:r>
              <a:rPr lang="nl-NL" sz="2800" dirty="0" err="1"/>
              <a:t>created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A. </a:t>
            </a:r>
            <a:r>
              <a:rPr lang="nl-NL" sz="2800" dirty="0" err="1"/>
              <a:t>Sadad</a:t>
            </a:r>
            <a:r>
              <a:rPr lang="nl-NL" sz="2800" dirty="0"/>
              <a:t> is </a:t>
            </a:r>
            <a:r>
              <a:rPr lang="nl-NL" sz="2800" dirty="0" err="1"/>
              <a:t>adapted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used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ML </a:t>
            </a:r>
            <a:r>
              <a:rPr lang="nl-NL" sz="2800" dirty="0" err="1"/>
              <a:t>implementation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 smtClean="0"/>
              <a:t>TensorFlow</a:t>
            </a:r>
            <a:r>
              <a:rPr lang="nl-NL" sz="2800" dirty="0" smtClean="0"/>
              <a:t> </a:t>
            </a:r>
            <a:r>
              <a:rPr lang="nl-NL" sz="2800" dirty="0"/>
              <a:t>is </a:t>
            </a:r>
            <a:r>
              <a:rPr lang="nl-NL" sz="2800" dirty="0" err="1"/>
              <a:t>used</a:t>
            </a:r>
            <a:r>
              <a:rPr lang="nl-NL" sz="2800" dirty="0"/>
              <a:t> as </a:t>
            </a:r>
            <a:r>
              <a:rPr lang="nl-NL" sz="2800" i="1" dirty="0"/>
              <a:t>backend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Keras</a:t>
            </a:r>
            <a:r>
              <a:rPr lang="nl-NL" sz="2800" dirty="0"/>
              <a:t> is </a:t>
            </a:r>
            <a:r>
              <a:rPr lang="nl-NL" sz="2800" dirty="0" err="1"/>
              <a:t>used</a:t>
            </a:r>
            <a:r>
              <a:rPr lang="nl-NL" sz="2800" dirty="0"/>
              <a:t> as </a:t>
            </a:r>
            <a:r>
              <a:rPr lang="nl-NL" sz="2800" i="1" dirty="0" err="1"/>
              <a:t>frontend</a:t>
            </a: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RNN training is </a:t>
            </a:r>
            <a:r>
              <a:rPr lang="nl-NL" sz="2800" dirty="0" err="1"/>
              <a:t>applied</a:t>
            </a:r>
            <a:r>
              <a:rPr lang="nl-NL" sz="2800" dirty="0"/>
              <a:t> </a:t>
            </a:r>
            <a:r>
              <a:rPr lang="nl-NL" sz="2800" dirty="0" err="1"/>
              <a:t>using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forecast </a:t>
            </a:r>
            <a:r>
              <a:rPr lang="nl-NL" sz="2800" dirty="0" err="1"/>
              <a:t>lengths</a:t>
            </a:r>
            <a:r>
              <a:rPr lang="nl-NL" sz="2800" dirty="0"/>
              <a:t>: F=1[min], 4[</a:t>
            </a:r>
            <a:r>
              <a:rPr lang="nl-NL" sz="2800" dirty="0" err="1"/>
              <a:t>hr</a:t>
            </a:r>
            <a:r>
              <a:rPr lang="nl-NL" sz="2800" dirty="0"/>
              <a:t>] </a:t>
            </a:r>
            <a:r>
              <a:rPr lang="nl-NL" sz="2800" dirty="0" err="1"/>
              <a:t>and</a:t>
            </a:r>
            <a:r>
              <a:rPr lang="nl-NL" sz="2800" dirty="0"/>
              <a:t> 24[</a:t>
            </a:r>
            <a:r>
              <a:rPr lang="nl-NL" sz="2800" dirty="0" err="1"/>
              <a:t>hr</a:t>
            </a:r>
            <a:r>
              <a:rPr lang="nl-NL" sz="2800" dirty="0"/>
              <a:t>]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/>
              <a:t>Tests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limits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RNN </a:t>
            </a:r>
            <a:r>
              <a:rPr lang="nl-NL" sz="2400" dirty="0" err="1"/>
              <a:t>algorithm</a:t>
            </a: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XGBoost</a:t>
            </a:r>
            <a:r>
              <a:rPr lang="nl-NL" sz="2800" dirty="0"/>
              <a:t> is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able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forecast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 err="1"/>
              <a:t>Prediction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36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188715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CCA6D-E92D-456F-8001-9B288DB7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8899"/>
            <a:ext cx="10515600" cy="1819275"/>
          </a:xfrm>
        </p:spPr>
        <p:txBody>
          <a:bodyPr/>
          <a:lstStyle/>
          <a:p>
            <a:pPr algn="ctr"/>
            <a:r>
              <a:rPr lang="nl-NL" dirty="0"/>
              <a:t>Machine Learning (ML) </a:t>
            </a:r>
            <a:r>
              <a:rPr lang="nl-NL" dirty="0" err="1"/>
              <a:t>Results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08542F1-BB2A-4443-8F40-DE99AF785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FBD97A2-73BB-496C-A7B8-557F3E13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275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Train-</a:t>
            </a:r>
            <a:r>
              <a:rPr lang="nl-NL" sz="3200" b="1" dirty="0" err="1"/>
              <a:t>Validation</a:t>
            </a:r>
            <a:r>
              <a:rPr lang="nl-NL" sz="3200" b="1" dirty="0"/>
              <a:t>-Test RNN (</a:t>
            </a:r>
            <a:r>
              <a:rPr lang="nl-NL" sz="3200" b="1" dirty="0" err="1"/>
              <a:t>with</a:t>
            </a:r>
            <a:r>
              <a:rPr lang="nl-NL" sz="3200" b="1" dirty="0"/>
              <a:t> F=1[min]) </a:t>
            </a:r>
            <a:r>
              <a:rPr lang="nl-NL" sz="3200" b="1" dirty="0" err="1"/>
              <a:t>Results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38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Jake Jenden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6270485" y="2132325"/>
            <a:ext cx="5159515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MSE</a:t>
            </a:r>
            <a:r>
              <a:rPr lang="nl-NL" sz="2800" dirty="0"/>
              <a:t> is </a:t>
            </a:r>
            <a:r>
              <a:rPr lang="nl-NL" sz="2800" dirty="0" err="1"/>
              <a:t>equal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0.0004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Relatively</a:t>
            </a:r>
            <a:r>
              <a:rPr lang="nl-NL" sz="2400" dirty="0"/>
              <a:t> 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R-</a:t>
            </a:r>
            <a:r>
              <a:rPr lang="nl-NL" sz="2800" dirty="0" err="1"/>
              <a:t>squared</a:t>
            </a:r>
            <a:r>
              <a:rPr lang="nl-NL" sz="2800" dirty="0"/>
              <a:t> is </a:t>
            </a:r>
            <a:r>
              <a:rPr lang="nl-NL" sz="2800" dirty="0" err="1"/>
              <a:t>equal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0.9007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800" dirty="0"/>
              <a:t> </a:t>
            </a:r>
            <a:r>
              <a:rPr lang="nl-NL" sz="2400" dirty="0" err="1"/>
              <a:t>Good</a:t>
            </a:r>
            <a:r>
              <a:rPr lang="nl-NL" sz="2400" dirty="0"/>
              <a:t> fit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Slight</a:t>
            </a:r>
            <a:r>
              <a:rPr lang="nl-NL" sz="2800" dirty="0"/>
              <a:t> lag in </a:t>
            </a:r>
            <a:r>
              <a:rPr lang="nl-NL" sz="2800" dirty="0" err="1"/>
              <a:t>prediction</a:t>
            </a:r>
            <a:endParaRPr lang="nl-NL" sz="2800" dirty="0"/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Heavily</a:t>
            </a:r>
            <a:r>
              <a:rPr lang="nl-NL" sz="2400" dirty="0"/>
              <a:t> </a:t>
            </a:r>
            <a:r>
              <a:rPr lang="nl-NL" sz="2400" dirty="0" err="1"/>
              <a:t>dependent</a:t>
            </a:r>
            <a:r>
              <a:rPr lang="nl-NL" sz="2400" dirty="0"/>
              <a:t> on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previous</a:t>
            </a:r>
            <a:r>
              <a:rPr lang="nl-NL" sz="2400" dirty="0"/>
              <a:t> pH </a:t>
            </a:r>
            <a:r>
              <a:rPr lang="nl-NL" sz="2400" dirty="0" err="1"/>
              <a:t>value</a:t>
            </a:r>
            <a:endParaRPr lang="nl-NL" sz="2400" dirty="0"/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Not</a:t>
            </a:r>
            <a:r>
              <a:rPr lang="nl-NL" sz="2400" dirty="0"/>
              <a:t> a </a:t>
            </a:r>
            <a:r>
              <a:rPr lang="nl-NL" sz="2400" dirty="0" err="1"/>
              <a:t>great</a:t>
            </a:r>
            <a:r>
              <a:rPr lang="nl-NL" sz="2400" dirty="0"/>
              <a:t> </a:t>
            </a:r>
            <a:r>
              <a:rPr lang="nl-NL" sz="2400" dirty="0" err="1"/>
              <a:t>prediction</a:t>
            </a: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1C2019-547A-4A34-A0E5-DC5FD0563221}"/>
              </a:ext>
            </a:extLst>
          </p:cNvPr>
          <p:cNvSpPr txBox="1"/>
          <p:nvPr/>
        </p:nvSpPr>
        <p:spPr>
          <a:xfrm>
            <a:off x="697583" y="4424757"/>
            <a:ext cx="515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Key</a:t>
            </a:r>
            <a:r>
              <a:rPr lang="nl-NL" b="1" dirty="0"/>
              <a:t>: </a:t>
            </a:r>
            <a:r>
              <a:rPr lang="nl-NL" dirty="0"/>
              <a:t>Red dot= </a:t>
            </a:r>
            <a:r>
              <a:rPr lang="nl-NL" dirty="0" err="1"/>
              <a:t>actual</a:t>
            </a:r>
            <a:r>
              <a:rPr lang="nl-NL" dirty="0"/>
              <a:t> data point, blue dot= </a:t>
            </a:r>
            <a:r>
              <a:rPr lang="nl-NL" dirty="0" err="1"/>
              <a:t>predicted</a:t>
            </a:r>
            <a:r>
              <a:rPr lang="nl-NL" dirty="0"/>
              <a:t> data point</a:t>
            </a:r>
            <a:endParaRPr lang="en-US" dirty="0"/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xmlns="" id="{404E49EF-CB29-44AD-8B4F-49E11E15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9" y="1660776"/>
            <a:ext cx="5572902" cy="26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0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Walk-Forward RNN (</a:t>
            </a:r>
            <a:r>
              <a:rPr lang="nl-NL" sz="3200" b="1" dirty="0" err="1"/>
              <a:t>with</a:t>
            </a:r>
            <a:r>
              <a:rPr lang="nl-NL" sz="3200" b="1" dirty="0"/>
              <a:t> F=1[min]) </a:t>
            </a:r>
            <a:r>
              <a:rPr lang="nl-NL" sz="3200" b="1" dirty="0" err="1"/>
              <a:t>Results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39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Jake Jenden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5636343" y="1562482"/>
            <a:ext cx="5793658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Two</a:t>
            </a:r>
            <a:r>
              <a:rPr lang="nl-NL" sz="2800" dirty="0"/>
              <a:t> </a:t>
            </a:r>
            <a:r>
              <a:rPr lang="nl-NL" sz="2800" dirty="0" err="1"/>
              <a:t>models</a:t>
            </a:r>
            <a:r>
              <a:rPr lang="nl-NL" sz="2800" dirty="0"/>
              <a:t> </a:t>
            </a:r>
            <a:r>
              <a:rPr lang="nl-NL" sz="2800" dirty="0" err="1"/>
              <a:t>displayed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total</a:t>
            </a:r>
            <a:r>
              <a:rPr lang="nl-NL" sz="2800" dirty="0"/>
              <a:t> </a:t>
            </a:r>
            <a:r>
              <a:rPr lang="nl-NL" sz="2800" dirty="0" err="1"/>
              <a:t>six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Model 0 has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MSE</a:t>
            </a:r>
            <a:r>
              <a:rPr lang="nl-NL" sz="2800" dirty="0"/>
              <a:t> of 0.0013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R-</a:t>
            </a:r>
            <a:r>
              <a:rPr lang="nl-NL" sz="2800" dirty="0" err="1"/>
              <a:t>squared</a:t>
            </a:r>
            <a:r>
              <a:rPr lang="nl-NL" sz="2800" dirty="0"/>
              <a:t> </a:t>
            </a:r>
            <a:r>
              <a:rPr lang="nl-NL" sz="2800" dirty="0" err="1"/>
              <a:t>value</a:t>
            </a:r>
            <a:r>
              <a:rPr lang="nl-NL" sz="2800" dirty="0"/>
              <a:t> of 0.6373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Model 4 has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MSE</a:t>
            </a:r>
            <a:r>
              <a:rPr lang="nl-NL" sz="2800" dirty="0"/>
              <a:t> of 0.0017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R-</a:t>
            </a:r>
            <a:r>
              <a:rPr lang="nl-NL" sz="2800" dirty="0" err="1"/>
              <a:t>squared</a:t>
            </a:r>
            <a:r>
              <a:rPr lang="nl-NL" sz="2800" dirty="0"/>
              <a:t> of 0.3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Slight</a:t>
            </a:r>
            <a:r>
              <a:rPr lang="nl-NL" sz="2800" dirty="0"/>
              <a:t> lag in </a:t>
            </a:r>
            <a:r>
              <a:rPr lang="nl-NL" sz="2800" dirty="0" err="1"/>
              <a:t>prediction</a:t>
            </a:r>
            <a:endParaRPr lang="nl-NL" sz="2800" dirty="0"/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Heavily</a:t>
            </a:r>
            <a:r>
              <a:rPr lang="nl-NL" sz="2400" dirty="0"/>
              <a:t> </a:t>
            </a:r>
            <a:r>
              <a:rPr lang="nl-NL" sz="2400" dirty="0" err="1"/>
              <a:t>dependent</a:t>
            </a:r>
            <a:r>
              <a:rPr lang="nl-NL" sz="2400" dirty="0"/>
              <a:t> on </a:t>
            </a:r>
            <a:r>
              <a:rPr lang="nl-NL" sz="2400" dirty="0" err="1"/>
              <a:t>previous</a:t>
            </a:r>
            <a:r>
              <a:rPr lang="nl-NL" sz="2400" dirty="0"/>
              <a:t> pH </a:t>
            </a:r>
            <a:r>
              <a:rPr lang="nl-NL" sz="2400" dirty="0" err="1"/>
              <a:t>value</a:t>
            </a:r>
            <a:endParaRPr lang="nl-NL" sz="2400" dirty="0"/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Not</a:t>
            </a:r>
            <a:r>
              <a:rPr lang="nl-NL" sz="2400" dirty="0"/>
              <a:t> a </a:t>
            </a:r>
            <a:r>
              <a:rPr lang="nl-NL" sz="2400" dirty="0" err="1"/>
              <a:t>great</a:t>
            </a:r>
            <a:r>
              <a:rPr lang="nl-NL" sz="2400" dirty="0"/>
              <a:t> </a:t>
            </a:r>
            <a:r>
              <a:rPr lang="nl-NL" sz="2400" dirty="0" err="1"/>
              <a:t>prediction</a:t>
            </a: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CA304923-8ECE-4A4A-AC09-57D9389E0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82" y="1562482"/>
            <a:ext cx="4504761" cy="223333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138ED8E-263D-4DF8-9391-B5E5A048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82" y="3984894"/>
            <a:ext cx="4504761" cy="22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6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A8049D-DB85-4E16-886C-0AE385A5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111F25-F027-4283-8E9D-E118CDDF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048"/>
            <a:ext cx="10515600" cy="464991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Background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Softening</a:t>
            </a:r>
            <a:r>
              <a:rPr lang="nl-NL" dirty="0"/>
              <a:t> </a:t>
            </a:r>
            <a:r>
              <a:rPr lang="nl-NL" dirty="0" err="1"/>
              <a:t>Process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Data Pre-Processing </a:t>
            </a:r>
            <a:r>
              <a:rPr lang="nl-NL" dirty="0" err="1"/>
              <a:t>and</a:t>
            </a:r>
            <a:r>
              <a:rPr lang="nl-NL" dirty="0"/>
              <a:t>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Machine Learning (ML</a:t>
            </a:r>
            <a:r>
              <a:rPr lang="nl-NL" dirty="0" smtClean="0"/>
              <a:t>)</a:t>
            </a:r>
          </a:p>
          <a:p>
            <a:pPr lvl="1">
              <a:buFont typeface="Wingdings" pitchFamily="2" charset="2"/>
              <a:buChar char="q"/>
            </a:pPr>
            <a:r>
              <a:rPr lang="nl-NL" dirty="0" err="1" smtClean="0"/>
              <a:t>Neural</a:t>
            </a:r>
            <a:r>
              <a:rPr lang="nl-NL" dirty="0" smtClean="0"/>
              <a:t> Network (NN)</a:t>
            </a:r>
          </a:p>
          <a:p>
            <a:pPr lvl="1">
              <a:buFont typeface="Wingdings" pitchFamily="2" charset="2"/>
              <a:buChar char="q"/>
            </a:pPr>
            <a:r>
              <a:rPr lang="nl-NL" dirty="0" err="1" smtClean="0"/>
              <a:t>eXtreme</a:t>
            </a:r>
            <a:r>
              <a:rPr lang="nl-NL" dirty="0" smtClean="0"/>
              <a:t> </a:t>
            </a:r>
            <a:r>
              <a:rPr lang="nl-NL" dirty="0" err="1" smtClean="0"/>
              <a:t>Gradient</a:t>
            </a:r>
            <a:r>
              <a:rPr lang="nl-NL" dirty="0" smtClean="0"/>
              <a:t> Boost (</a:t>
            </a:r>
            <a:r>
              <a:rPr lang="nl-NL" dirty="0" err="1" smtClean="0"/>
              <a:t>XGBoost</a:t>
            </a:r>
            <a:r>
              <a:rPr lang="nl-NL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 smtClean="0"/>
              <a:t>Methods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ML </a:t>
            </a:r>
            <a:r>
              <a:rPr lang="nl-NL" dirty="0" err="1"/>
              <a:t>Results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 smtClean="0"/>
              <a:t>Discussion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Conclusions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59EDF1-FC37-45DC-9252-D64EFA13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4</a:t>
            </a:fld>
            <a:endParaRPr lang="nl-NL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xmlns="" id="{49E2CDBA-9045-4106-A038-23A14CE511B7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335463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Walk-Forward RNN (</a:t>
            </a:r>
            <a:r>
              <a:rPr lang="nl-NL" sz="3200" b="1" dirty="0" err="1"/>
              <a:t>with</a:t>
            </a:r>
            <a:r>
              <a:rPr lang="nl-NL" sz="3200" b="1" dirty="0"/>
              <a:t> F=4[</a:t>
            </a:r>
            <a:r>
              <a:rPr lang="nl-NL" sz="3200" b="1" dirty="0" err="1"/>
              <a:t>hr</a:t>
            </a:r>
            <a:r>
              <a:rPr lang="nl-NL" sz="3200" b="1" dirty="0"/>
              <a:t>]) </a:t>
            </a:r>
            <a:r>
              <a:rPr lang="nl-NL" sz="3200" b="1" dirty="0" err="1"/>
              <a:t>Results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40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Jake Jenden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5497830" y="1301850"/>
            <a:ext cx="637794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Two</a:t>
            </a:r>
            <a:r>
              <a:rPr lang="nl-NL" sz="2800" dirty="0"/>
              <a:t> </a:t>
            </a:r>
            <a:r>
              <a:rPr lang="nl-NL" sz="2800" dirty="0" err="1"/>
              <a:t>models</a:t>
            </a:r>
            <a:r>
              <a:rPr lang="nl-NL" sz="2800" dirty="0"/>
              <a:t> </a:t>
            </a:r>
            <a:r>
              <a:rPr lang="nl-NL" sz="2800" dirty="0" err="1"/>
              <a:t>displayed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total</a:t>
            </a:r>
            <a:r>
              <a:rPr lang="nl-NL" sz="2800" dirty="0"/>
              <a:t> </a:t>
            </a:r>
            <a:r>
              <a:rPr lang="nl-NL" sz="2800" dirty="0" err="1"/>
              <a:t>nine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Actual</a:t>
            </a:r>
            <a:r>
              <a:rPr lang="nl-NL" sz="2800" dirty="0"/>
              <a:t> data has </a:t>
            </a:r>
            <a:r>
              <a:rPr lang="nl-NL" sz="2800" dirty="0" err="1"/>
              <a:t>flatter</a:t>
            </a:r>
            <a:r>
              <a:rPr lang="nl-NL" sz="2800" dirty="0"/>
              <a:t> profile </a:t>
            </a:r>
            <a:r>
              <a:rPr lang="nl-NL" sz="2800" dirty="0" err="1"/>
              <a:t>than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prediction</a:t>
            </a:r>
            <a:r>
              <a:rPr lang="nl-NL" sz="2800" dirty="0"/>
              <a:t> </a:t>
            </a:r>
            <a:r>
              <a:rPr lang="nl-NL" sz="2800" dirty="0" err="1"/>
              <a:t>due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interpolation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Model 5 has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MSE</a:t>
            </a:r>
            <a:r>
              <a:rPr lang="nl-NL" sz="2800" dirty="0"/>
              <a:t> of 0.0081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R-</a:t>
            </a:r>
            <a:r>
              <a:rPr lang="nl-NL" sz="2800" dirty="0" err="1"/>
              <a:t>squared</a:t>
            </a:r>
            <a:r>
              <a:rPr lang="nl-NL" sz="2800" dirty="0"/>
              <a:t> </a:t>
            </a:r>
            <a:r>
              <a:rPr lang="nl-NL" sz="2800" dirty="0" err="1"/>
              <a:t>value</a:t>
            </a:r>
            <a:r>
              <a:rPr lang="nl-NL" sz="2800" dirty="0"/>
              <a:t> of -1.5569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 err="1"/>
              <a:t>MSE</a:t>
            </a:r>
            <a:r>
              <a:rPr lang="nl-NL" sz="2400" dirty="0"/>
              <a:t> is </a:t>
            </a:r>
            <a:r>
              <a:rPr lang="nl-NL" sz="2400" dirty="0" err="1"/>
              <a:t>relatively</a:t>
            </a:r>
            <a:r>
              <a:rPr lang="nl-NL" sz="2400" dirty="0"/>
              <a:t> low, but R-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performs</a:t>
            </a:r>
            <a:r>
              <a:rPr lang="nl-NL" sz="2400" dirty="0"/>
              <a:t> </a:t>
            </a:r>
            <a:r>
              <a:rPr lang="nl-NL" sz="2400" dirty="0" err="1"/>
              <a:t>badly</a:t>
            </a: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Model 1 has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MSE</a:t>
            </a:r>
            <a:r>
              <a:rPr lang="nl-NL" sz="2800" dirty="0"/>
              <a:t> of 0.0017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R-</a:t>
            </a:r>
            <a:r>
              <a:rPr lang="nl-NL" sz="2800" dirty="0" err="1"/>
              <a:t>squared</a:t>
            </a:r>
            <a:r>
              <a:rPr lang="nl-NL" sz="2800" dirty="0"/>
              <a:t> </a:t>
            </a:r>
            <a:r>
              <a:rPr lang="nl-NL" sz="2800" dirty="0" err="1"/>
              <a:t>value</a:t>
            </a:r>
            <a:r>
              <a:rPr lang="nl-NL" sz="2800" dirty="0"/>
              <a:t> of -801.8891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0881BADE-26CC-40F8-8F36-8A6396850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2" y="1630531"/>
            <a:ext cx="4370741" cy="2108293"/>
          </a:xfrm>
          <a:prstGeom prst="rect">
            <a:avLst/>
          </a:prstGeom>
        </p:spPr>
      </p:pic>
      <p:pic>
        <p:nvPicPr>
          <p:cNvPr id="13" name="Picture 12" descr="A screenshot of text&#10;&#10;Description automatically generated">
            <a:extLst>
              <a:ext uri="{FF2B5EF4-FFF2-40B4-BE49-F238E27FC236}">
                <a16:creationId xmlns:a16="http://schemas.microsoft.com/office/drawing/2014/main" xmlns="" id="{51DB9A16-B45C-4C4B-9F89-FCB60EBC1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23218"/>
            <a:ext cx="4245863" cy="20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Walk-Forward </a:t>
            </a:r>
            <a:r>
              <a:rPr lang="nl-NL" sz="3200" b="1" dirty="0" err="1"/>
              <a:t>XGBoost</a:t>
            </a:r>
            <a:r>
              <a:rPr lang="nl-NL" sz="3200" b="1" dirty="0"/>
              <a:t> </a:t>
            </a:r>
            <a:r>
              <a:rPr lang="nl-NL" sz="3200" b="1" dirty="0" err="1"/>
              <a:t>Results</a:t>
            </a:r>
            <a:endParaRPr lang="nl-NL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FDB77C-3158-440F-87B4-C68C61E7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3" y="2818389"/>
            <a:ext cx="8908329" cy="3120498"/>
          </a:xfrm>
        </p:spPr>
        <p:txBody>
          <a:bodyPr>
            <a:normAutofit/>
          </a:bodyPr>
          <a:lstStyle/>
          <a:p>
            <a:endParaRPr lang="en-US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41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Jake Jenden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449F5F-BB3D-437A-9AC5-2967F84412B6}"/>
              </a:ext>
            </a:extLst>
          </p:cNvPr>
          <p:cNvSpPr txBox="1"/>
          <p:nvPr/>
        </p:nvSpPr>
        <p:spPr>
          <a:xfrm>
            <a:off x="912831" y="924708"/>
            <a:ext cx="105156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 err="1"/>
              <a:t>One</a:t>
            </a:r>
            <a:r>
              <a:rPr lang="nl-NL" sz="2800" dirty="0"/>
              <a:t> model </a:t>
            </a:r>
            <a:r>
              <a:rPr lang="nl-NL" sz="2800" dirty="0" err="1"/>
              <a:t>displayed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total</a:t>
            </a:r>
            <a:r>
              <a:rPr lang="nl-NL" sz="2800" dirty="0"/>
              <a:t> </a:t>
            </a:r>
            <a:r>
              <a:rPr lang="nl-NL" sz="2800" dirty="0" err="1"/>
              <a:t>seven</a:t>
            </a: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Model 2 has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MSE</a:t>
            </a:r>
            <a:r>
              <a:rPr lang="nl-NL" sz="2800" dirty="0"/>
              <a:t> of 0.0049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an</a:t>
            </a:r>
            <a:r>
              <a:rPr lang="nl-NL" sz="2800" dirty="0"/>
              <a:t> R-</a:t>
            </a:r>
            <a:r>
              <a:rPr lang="nl-NL" sz="2800" dirty="0" err="1"/>
              <a:t>squared</a:t>
            </a:r>
            <a:r>
              <a:rPr lang="nl-NL" sz="2800" dirty="0"/>
              <a:t> </a:t>
            </a:r>
            <a:r>
              <a:rPr lang="nl-NL" sz="2800" dirty="0" err="1"/>
              <a:t>value</a:t>
            </a:r>
            <a:r>
              <a:rPr lang="nl-NL" sz="2800" dirty="0"/>
              <a:t> of -0.2389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nl-NL" sz="2400" dirty="0"/>
              <a:t>Low </a:t>
            </a:r>
            <a:r>
              <a:rPr lang="nl-NL" sz="2400" dirty="0" err="1"/>
              <a:t>MSE</a:t>
            </a:r>
            <a:r>
              <a:rPr lang="nl-NL" sz="2400" dirty="0"/>
              <a:t>, but a </a:t>
            </a:r>
            <a:r>
              <a:rPr lang="nl-NL" sz="2400" dirty="0" err="1"/>
              <a:t>poor</a:t>
            </a:r>
            <a:r>
              <a:rPr lang="nl-NL" sz="2400" dirty="0"/>
              <a:t> R-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value</a:t>
            </a: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xmlns="" id="{ABEDB6A8-59FE-443D-8226-8525E47EF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3" y="2734732"/>
            <a:ext cx="8714286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8FAA6-CE58-427A-B254-D2148A21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DB346A-0B07-415A-A914-8D19EB403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224"/>
            <a:ext cx="10515600" cy="3672911"/>
          </a:xfrm>
        </p:spPr>
        <p:txBody>
          <a:bodyPr>
            <a:normAutofit/>
          </a:bodyPr>
          <a:lstStyle/>
          <a:p>
            <a:r>
              <a:rPr lang="nl-NL" dirty="0"/>
              <a:t>RNN </a:t>
            </a:r>
            <a:r>
              <a:rPr lang="nl-NL" dirty="0" err="1"/>
              <a:t>models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effectively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trend of </a:t>
            </a:r>
            <a:r>
              <a:rPr lang="nl-NL" dirty="0" err="1"/>
              <a:t>the</a:t>
            </a:r>
            <a:r>
              <a:rPr lang="nl-NL" dirty="0"/>
              <a:t> pH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due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interpolation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actual</a:t>
            </a:r>
            <a:r>
              <a:rPr lang="nl-NL" dirty="0"/>
              <a:t> data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r>
              <a:rPr lang="nl-NL" dirty="0"/>
              <a:t>In </a:t>
            </a:r>
            <a:r>
              <a:rPr lang="nl-NL" dirty="0" err="1"/>
              <a:t>general</a:t>
            </a:r>
            <a:r>
              <a:rPr lang="nl-NL" dirty="0"/>
              <a:t>,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have a </a:t>
            </a:r>
            <a:r>
              <a:rPr lang="nl-NL" dirty="0" err="1"/>
              <a:t>relatively</a:t>
            </a:r>
            <a:r>
              <a:rPr lang="nl-NL" dirty="0"/>
              <a:t> low </a:t>
            </a:r>
            <a:r>
              <a:rPr lang="nl-NL" dirty="0" err="1"/>
              <a:t>MSE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XGBoost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perform</a:t>
            </a:r>
            <a:r>
              <a:rPr lang="nl-NL" dirty="0"/>
              <a:t> as well as </a:t>
            </a:r>
            <a:r>
              <a:rPr lang="nl-NL" dirty="0" err="1"/>
              <a:t>the</a:t>
            </a:r>
            <a:r>
              <a:rPr lang="nl-NL" dirty="0"/>
              <a:t> RNN </a:t>
            </a:r>
            <a:r>
              <a:rPr lang="nl-NL" dirty="0" err="1"/>
              <a:t>models</a:t>
            </a: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 err="1"/>
              <a:t>XGBoost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incorporate</a:t>
            </a:r>
            <a:r>
              <a:rPr lang="nl-NL" dirty="0"/>
              <a:t> past pH </a:t>
            </a:r>
            <a:r>
              <a:rPr lang="nl-NL" dirty="0" err="1"/>
              <a:t>values</a:t>
            </a:r>
            <a:r>
              <a:rPr lang="nl-NL" dirty="0"/>
              <a:t> as a feature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C90A73-2F46-483F-AB37-92B02348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42</a:t>
            </a:fld>
            <a:endParaRPr lang="nl-NL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xmlns="" id="{F6E88DCC-2F7D-4364-B7E8-15DA326E8B33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193257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8FAA6-CE58-427A-B254-D2148A21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DB346A-0B07-415A-A914-8D19EB403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224"/>
            <a:ext cx="10515600" cy="4114800"/>
          </a:xfrm>
        </p:spPr>
        <p:txBody>
          <a:bodyPr>
            <a:normAutofit/>
          </a:bodyPr>
          <a:lstStyle/>
          <a:p>
            <a:r>
              <a:rPr lang="nl-NL" dirty="0"/>
              <a:t>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a model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softening</a:t>
            </a:r>
            <a:r>
              <a:rPr lang="nl-NL" dirty="0"/>
              <a:t> treatment </a:t>
            </a:r>
            <a:r>
              <a:rPr lang="nl-NL" dirty="0" err="1"/>
              <a:t>process</a:t>
            </a:r>
            <a:r>
              <a:rPr lang="nl-NL" dirty="0"/>
              <a:t> of a </a:t>
            </a:r>
            <a:r>
              <a:rPr lang="nl-NL" dirty="0" err="1"/>
              <a:t>WTP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Machine Learning (ML)?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/>
              <a:t>It is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a model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relatively</a:t>
            </a:r>
            <a:r>
              <a:rPr lang="nl-NL" dirty="0"/>
              <a:t> low </a:t>
            </a:r>
            <a:r>
              <a:rPr lang="nl-NL" dirty="0" err="1"/>
              <a:t>MSE</a:t>
            </a:r>
            <a:r>
              <a:rPr lang="nl-NL" dirty="0"/>
              <a:t>, but a </a:t>
            </a:r>
            <a:r>
              <a:rPr lang="nl-NL" dirty="0" err="1"/>
              <a:t>poor</a:t>
            </a:r>
            <a:r>
              <a:rPr lang="nl-NL" dirty="0"/>
              <a:t> R-</a:t>
            </a:r>
            <a:r>
              <a:rPr lang="nl-NL" dirty="0" err="1"/>
              <a:t>squared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endParaRPr lang="nl-NL" dirty="0"/>
          </a:p>
          <a:p>
            <a:r>
              <a:rPr lang="nl-NL" dirty="0"/>
              <a:t>Is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research </a:t>
            </a:r>
            <a:r>
              <a:rPr lang="nl-NL" dirty="0" err="1"/>
              <a:t>sufficient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a model </a:t>
            </a:r>
            <a:r>
              <a:rPr lang="nl-NL" dirty="0" err="1"/>
              <a:t>using</a:t>
            </a:r>
            <a:r>
              <a:rPr lang="nl-NL" dirty="0"/>
              <a:t> ML?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/>
              <a:t>Data is </a:t>
            </a:r>
            <a:r>
              <a:rPr lang="nl-NL" dirty="0" err="1"/>
              <a:t>insufficient</a:t>
            </a:r>
            <a:r>
              <a:rPr lang="nl-NL" dirty="0"/>
              <a:t>,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interpolated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lacks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detail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identify</a:t>
            </a:r>
            <a:r>
              <a:rPr lang="nl-NL" dirty="0"/>
              <a:t> a model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fit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C90A73-2F46-483F-AB37-92B02348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43</a:t>
            </a:fld>
            <a:endParaRPr lang="nl-NL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xmlns="" id="{F6E88DCC-2F7D-4364-B7E8-15DA326E8B33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1423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8FAA6-CE58-427A-B254-D2148A21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Further</a:t>
            </a:r>
            <a:r>
              <a:rPr lang="nl-NL" dirty="0"/>
              <a:t>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DB346A-0B07-415A-A914-8D19EB403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344"/>
            <a:ext cx="10515600" cy="4270248"/>
          </a:xfrm>
        </p:spPr>
        <p:txBody>
          <a:bodyPr>
            <a:normAutofit/>
          </a:bodyPr>
          <a:lstStyle/>
          <a:p>
            <a:r>
              <a:rPr lang="nl-NL" dirty="0" err="1"/>
              <a:t>Gather</a:t>
            </a:r>
            <a:r>
              <a:rPr lang="nl-NL" dirty="0"/>
              <a:t> more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in training of </a:t>
            </a:r>
            <a:r>
              <a:rPr lang="nl-NL" dirty="0" err="1"/>
              <a:t>the</a:t>
            </a:r>
            <a:r>
              <a:rPr lang="nl-NL" dirty="0"/>
              <a:t> ML </a:t>
            </a:r>
            <a:r>
              <a:rPr lang="nl-NL" dirty="0" err="1"/>
              <a:t>algorithms</a:t>
            </a: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/>
              <a:t>More trends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, </a:t>
            </a:r>
            <a:r>
              <a:rPr lang="nl-NL" dirty="0" err="1"/>
              <a:t>thus</a:t>
            </a:r>
            <a:r>
              <a:rPr lang="nl-NL" dirty="0"/>
              <a:t> </a:t>
            </a:r>
            <a:r>
              <a:rPr lang="nl-NL" dirty="0" err="1"/>
              <a:t>potentially</a:t>
            </a:r>
            <a:r>
              <a:rPr lang="nl-NL" dirty="0"/>
              <a:t> a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performing</a:t>
            </a:r>
            <a:r>
              <a:rPr lang="nl-NL" dirty="0"/>
              <a:t> model</a:t>
            </a:r>
          </a:p>
          <a:p>
            <a:r>
              <a:rPr lang="nl-NL" dirty="0"/>
              <a:t>Test </a:t>
            </a:r>
            <a:r>
              <a:rPr lang="nl-NL" dirty="0" err="1"/>
              <a:t>the</a:t>
            </a:r>
            <a:r>
              <a:rPr lang="nl-NL" dirty="0"/>
              <a:t> model on </a:t>
            </a:r>
            <a:r>
              <a:rPr lang="nl-NL" dirty="0" err="1"/>
              <a:t>another</a:t>
            </a:r>
            <a:r>
              <a:rPr lang="nl-NL" dirty="0"/>
              <a:t> reactor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Water Treatment Plant (</a:t>
            </a:r>
            <a:r>
              <a:rPr lang="nl-NL" dirty="0" err="1"/>
              <a:t>WTP</a:t>
            </a:r>
            <a:r>
              <a:rPr lang="nl-NL" dirty="0"/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 err="1"/>
              <a:t>Validation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model</a:t>
            </a:r>
          </a:p>
          <a:p>
            <a:r>
              <a:rPr lang="nl-NL" dirty="0" err="1"/>
              <a:t>Gather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interpolated</a:t>
            </a:r>
            <a:endParaRPr lang="nl-NL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 err="1"/>
              <a:t>Provides</a:t>
            </a:r>
            <a:r>
              <a:rPr lang="nl-NL" dirty="0"/>
              <a:t> more information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performing</a:t>
            </a:r>
            <a:r>
              <a:rPr lang="nl-NL" dirty="0"/>
              <a:t> model</a:t>
            </a:r>
          </a:p>
          <a:p>
            <a:r>
              <a:rPr lang="nl-NL" dirty="0" err="1"/>
              <a:t>Use</a:t>
            </a:r>
            <a:r>
              <a:rPr lang="nl-NL" dirty="0"/>
              <a:t> more </a:t>
            </a:r>
            <a:r>
              <a:rPr lang="nl-NL" dirty="0" err="1"/>
              <a:t>inputs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generation</a:t>
            </a:r>
            <a:r>
              <a:rPr lang="nl-NL" dirty="0"/>
              <a:t> of model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nl-NL" dirty="0"/>
              <a:t>For </a:t>
            </a:r>
            <a:r>
              <a:rPr lang="nl-NL" dirty="0" err="1"/>
              <a:t>instance</a:t>
            </a:r>
            <a:r>
              <a:rPr lang="nl-NL" dirty="0"/>
              <a:t>, </a:t>
            </a:r>
            <a:r>
              <a:rPr lang="nl-NL" dirty="0" err="1"/>
              <a:t>install</a:t>
            </a:r>
            <a:r>
              <a:rPr lang="nl-NL" dirty="0"/>
              <a:t> a </a:t>
            </a:r>
            <a:r>
              <a:rPr lang="nl-NL" dirty="0" err="1"/>
              <a:t>hardness</a:t>
            </a:r>
            <a:r>
              <a:rPr lang="nl-NL" dirty="0"/>
              <a:t> sensor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softening</a:t>
            </a:r>
            <a:r>
              <a:rPr lang="nl-NL" dirty="0"/>
              <a:t> reactors</a:t>
            </a:r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C90A73-2F46-483F-AB37-92B02348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44</a:t>
            </a:fld>
            <a:endParaRPr lang="nl-NL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xmlns="" id="{F6E88DCC-2F7D-4364-B7E8-15DA326E8B33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3837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CCA6D-E92D-456F-8001-9B288DB7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8899"/>
            <a:ext cx="10515600" cy="1819275"/>
          </a:xfrm>
        </p:spPr>
        <p:txBody>
          <a:bodyPr/>
          <a:lstStyle/>
          <a:p>
            <a:pPr algn="ctr"/>
            <a:r>
              <a:rPr lang="nl-NL" dirty="0"/>
              <a:t>Background Information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08542F1-BB2A-4443-8F40-DE99AF785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FBD97A2-73BB-496C-A7B8-557F3E13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99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5D1874-BD2F-47D9-853A-1C5C8AA0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Drinking</a:t>
            </a:r>
            <a:r>
              <a:rPr lang="nl-NL" dirty="0"/>
              <a:t> Water Treatment Plant (</a:t>
            </a:r>
            <a:r>
              <a:rPr lang="nl-NL" dirty="0" err="1"/>
              <a:t>WTP</a:t>
            </a:r>
            <a:r>
              <a:rPr lang="nl-NL" dirty="0"/>
              <a:t>)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4D111A3-8EA2-4E4A-9148-D92285445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9" y="1690688"/>
            <a:ext cx="10201791" cy="253999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264D2E-C63A-4DCA-8482-D11D596F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6</a:t>
            </a:fld>
            <a:endParaRPr lang="nl-NL"/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xmlns="" id="{40B2D032-29DE-4150-B50A-E518BB18DC55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E0124DD-A27D-48D5-8E99-78927D79D3EC}"/>
              </a:ext>
            </a:extLst>
          </p:cNvPr>
          <p:cNvSpPr txBox="1"/>
          <p:nvPr/>
        </p:nvSpPr>
        <p:spPr>
          <a:xfrm>
            <a:off x="647581" y="4285566"/>
            <a:ext cx="1978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Step 1:</a:t>
            </a:r>
          </a:p>
          <a:p>
            <a:r>
              <a:rPr lang="nl-NL" dirty="0" err="1"/>
              <a:t>Ozonation</a:t>
            </a:r>
            <a:r>
              <a:rPr lang="nl-NL" dirty="0"/>
              <a:t> is </a:t>
            </a:r>
            <a:r>
              <a:rPr lang="nl-NL" dirty="0" err="1"/>
              <a:t>carried</a:t>
            </a:r>
            <a:r>
              <a:rPr lang="nl-NL" dirty="0"/>
              <a:t> out on </a:t>
            </a:r>
            <a:r>
              <a:rPr lang="nl-NL" dirty="0" err="1"/>
              <a:t>the</a:t>
            </a:r>
            <a:r>
              <a:rPr lang="nl-NL" dirty="0"/>
              <a:t> pre-</a:t>
            </a:r>
            <a:r>
              <a:rPr lang="nl-NL" dirty="0" err="1"/>
              <a:t>treated</a:t>
            </a:r>
            <a:r>
              <a:rPr lang="nl-NL" dirty="0"/>
              <a:t> water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disinfection</a:t>
            </a:r>
            <a:r>
              <a:rPr lang="nl-NL" dirty="0"/>
              <a:t> of micro </a:t>
            </a:r>
            <a:r>
              <a:rPr lang="nl-NL" dirty="0" err="1"/>
              <a:t>pollutants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E0ADF3E-9C41-4336-B5A3-67E3206F0374}"/>
              </a:ext>
            </a:extLst>
          </p:cNvPr>
          <p:cNvSpPr txBox="1"/>
          <p:nvPr/>
        </p:nvSpPr>
        <p:spPr>
          <a:xfrm>
            <a:off x="2626485" y="4312929"/>
            <a:ext cx="228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Step 2:</a:t>
            </a:r>
          </a:p>
          <a:p>
            <a:r>
              <a:rPr lang="nl-NL" dirty="0" err="1"/>
              <a:t>Softening</a:t>
            </a:r>
            <a:r>
              <a:rPr lang="nl-NL" dirty="0"/>
              <a:t> reactors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hardness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water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68B1568-ED63-4F88-987C-C90F9C50EA8E}"/>
              </a:ext>
            </a:extLst>
          </p:cNvPr>
          <p:cNvSpPr txBox="1"/>
          <p:nvPr/>
        </p:nvSpPr>
        <p:spPr>
          <a:xfrm>
            <a:off x="4914532" y="4342843"/>
            <a:ext cx="2582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Step 3:</a:t>
            </a:r>
          </a:p>
          <a:p>
            <a:r>
              <a:rPr lang="nl-NL" dirty="0" err="1"/>
              <a:t>Biological</a:t>
            </a:r>
            <a:r>
              <a:rPr lang="nl-NL" dirty="0"/>
              <a:t> </a:t>
            </a:r>
            <a:r>
              <a:rPr lang="nl-NL" dirty="0" err="1"/>
              <a:t>Activated</a:t>
            </a:r>
            <a:r>
              <a:rPr lang="nl-NL" dirty="0"/>
              <a:t> Carbon (</a:t>
            </a:r>
            <a:r>
              <a:rPr lang="nl-NL" dirty="0" err="1"/>
              <a:t>BAC</a:t>
            </a:r>
            <a:r>
              <a:rPr lang="nl-NL" dirty="0"/>
              <a:t>) filters are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organic</a:t>
            </a:r>
            <a:r>
              <a:rPr lang="nl-NL" dirty="0"/>
              <a:t> matter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organic</a:t>
            </a:r>
            <a:r>
              <a:rPr lang="nl-NL" dirty="0"/>
              <a:t> micro </a:t>
            </a:r>
            <a:r>
              <a:rPr lang="nl-NL" dirty="0" err="1"/>
              <a:t>pollutants</a:t>
            </a:r>
            <a:endParaRPr lang="nl-NL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15FD304-6A45-49CE-B06B-8E4358541CFD}"/>
              </a:ext>
            </a:extLst>
          </p:cNvPr>
          <p:cNvSpPr txBox="1"/>
          <p:nvPr/>
        </p:nvSpPr>
        <p:spPr>
          <a:xfrm>
            <a:off x="7315454" y="4372757"/>
            <a:ext cx="2094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Step 4:</a:t>
            </a:r>
          </a:p>
          <a:p>
            <a:r>
              <a:rPr lang="nl-NL" dirty="0"/>
              <a:t>A slow </a:t>
            </a:r>
            <a:r>
              <a:rPr lang="nl-NL" dirty="0" err="1"/>
              <a:t>sand</a:t>
            </a:r>
            <a:r>
              <a:rPr lang="nl-NL" dirty="0"/>
              <a:t> filter </a:t>
            </a:r>
            <a:r>
              <a:rPr lang="nl-NL" dirty="0" err="1"/>
              <a:t>removes</a:t>
            </a:r>
            <a:r>
              <a:rPr lang="nl-NL" dirty="0"/>
              <a:t> </a:t>
            </a:r>
            <a:r>
              <a:rPr lang="nl-NL" dirty="0" err="1"/>
              <a:t>suspended</a:t>
            </a:r>
            <a:r>
              <a:rPr lang="nl-NL" dirty="0"/>
              <a:t> </a:t>
            </a:r>
            <a:r>
              <a:rPr lang="nl-NL" dirty="0" err="1"/>
              <a:t>solids</a:t>
            </a:r>
            <a:endParaRPr lang="nl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AFA87A5-AF41-4833-B142-87C90187FD22}"/>
              </a:ext>
            </a:extLst>
          </p:cNvPr>
          <p:cNvSpPr txBox="1"/>
          <p:nvPr/>
        </p:nvSpPr>
        <p:spPr>
          <a:xfrm>
            <a:off x="9545609" y="4372757"/>
            <a:ext cx="2094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Step 5:</a:t>
            </a:r>
          </a:p>
          <a:p>
            <a:r>
              <a:rPr lang="nl-NL" dirty="0"/>
              <a:t>The </a:t>
            </a:r>
            <a:r>
              <a:rPr lang="nl-NL" dirty="0" err="1"/>
              <a:t>resulting</a:t>
            </a:r>
            <a:r>
              <a:rPr lang="nl-NL" dirty="0"/>
              <a:t> water is </a:t>
            </a:r>
            <a:r>
              <a:rPr lang="nl-NL" dirty="0" err="1"/>
              <a:t>stored</a:t>
            </a:r>
            <a:r>
              <a:rPr lang="nl-NL" dirty="0"/>
              <a:t> in a </a:t>
            </a:r>
            <a:r>
              <a:rPr lang="nl-NL" dirty="0" err="1"/>
              <a:t>clear</a:t>
            </a:r>
            <a:r>
              <a:rPr lang="nl-NL" dirty="0"/>
              <a:t> water reservoir ready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06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Definition and</a:t>
            </a:r>
            <a:r>
              <a:rPr lang="nl-NL" dirty="0">
                <a:highlight>
                  <a:srgbClr val="FFFF00"/>
                </a:highlight>
              </a:rPr>
              <a:t> </a:t>
            </a:r>
            <a:r>
              <a:rPr lang="nl-NL" dirty="0" err="1"/>
              <a:t>Problems</a:t>
            </a:r>
            <a:r>
              <a:rPr lang="nl-NL" dirty="0"/>
              <a:t> of Hard Water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4EB8B47-9A07-458D-A788-C402E993B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461" y="1657350"/>
            <a:ext cx="10515600" cy="4321808"/>
          </a:xfrm>
        </p:spPr>
        <p:txBody>
          <a:bodyPr>
            <a:normAutofit/>
          </a:bodyPr>
          <a:lstStyle/>
          <a:p>
            <a:r>
              <a:rPr lang="nl-NL" sz="3200" dirty="0" err="1"/>
              <a:t>Hardness</a:t>
            </a:r>
            <a:r>
              <a:rPr lang="nl-NL" sz="3200" dirty="0"/>
              <a:t> is </a:t>
            </a:r>
            <a:r>
              <a:rPr lang="nl-NL" sz="3200" dirty="0" err="1"/>
              <a:t>measured</a:t>
            </a:r>
            <a:r>
              <a:rPr lang="nl-NL" sz="3200" dirty="0"/>
              <a:t> </a:t>
            </a:r>
            <a:r>
              <a:rPr lang="nl-NL" sz="3200" dirty="0" err="1"/>
              <a:t>by</a:t>
            </a:r>
            <a:r>
              <a:rPr lang="nl-NL" sz="3200" dirty="0"/>
              <a:t> </a:t>
            </a:r>
            <a:r>
              <a:rPr lang="nl-NL" sz="3200" dirty="0" err="1"/>
              <a:t>adding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concentration</a:t>
            </a:r>
            <a:r>
              <a:rPr lang="nl-NL" sz="3200" dirty="0"/>
              <a:t> of calcium </a:t>
            </a:r>
            <a:r>
              <a:rPr lang="nl-NL" sz="3200" dirty="0" err="1"/>
              <a:t>and</a:t>
            </a:r>
            <a:r>
              <a:rPr lang="nl-NL" sz="3200" dirty="0"/>
              <a:t> magnesium </a:t>
            </a:r>
            <a:r>
              <a:rPr lang="nl-NL" sz="3200" dirty="0" err="1"/>
              <a:t>ions</a:t>
            </a:r>
            <a:r>
              <a:rPr lang="nl-NL" sz="3200" dirty="0"/>
              <a:t> in water</a:t>
            </a:r>
          </a:p>
          <a:p>
            <a:r>
              <a:rPr lang="nl-NL" sz="3200" dirty="0"/>
              <a:t>More lead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copper</a:t>
            </a:r>
            <a:r>
              <a:rPr lang="nl-NL" sz="3200" dirty="0"/>
              <a:t> is </a:t>
            </a:r>
            <a:r>
              <a:rPr lang="nl-NL" sz="3200" dirty="0" err="1"/>
              <a:t>dissolved</a:t>
            </a:r>
            <a:r>
              <a:rPr lang="nl-NL" sz="3200" dirty="0"/>
              <a:t> in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distributed</a:t>
            </a:r>
            <a:r>
              <a:rPr lang="nl-NL" sz="3200" dirty="0"/>
              <a:t> water </a:t>
            </a:r>
          </a:p>
          <a:p>
            <a:r>
              <a:rPr lang="nl-NL" sz="3200" dirty="0" smtClean="0"/>
              <a:t>A </a:t>
            </a:r>
            <a:r>
              <a:rPr lang="nl-NL" sz="3200" dirty="0" err="1"/>
              <a:t>higher</a:t>
            </a:r>
            <a:r>
              <a:rPr lang="nl-NL" sz="3200" dirty="0"/>
              <a:t> detergent </a:t>
            </a:r>
            <a:r>
              <a:rPr lang="nl-NL" sz="3200" dirty="0" err="1"/>
              <a:t>dosage</a:t>
            </a:r>
            <a:r>
              <a:rPr lang="nl-NL" sz="3200" dirty="0"/>
              <a:t>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washing</a:t>
            </a:r>
            <a:r>
              <a:rPr lang="nl-NL" sz="3200" dirty="0"/>
              <a:t> is </a:t>
            </a:r>
            <a:r>
              <a:rPr lang="nl-NL" sz="3200" dirty="0" err="1"/>
              <a:t>required</a:t>
            </a:r>
            <a:r>
              <a:rPr lang="nl-NL" sz="3200" dirty="0"/>
              <a:t> </a:t>
            </a:r>
            <a:r>
              <a:rPr lang="nl-NL" sz="3200" dirty="0" err="1"/>
              <a:t>for</a:t>
            </a:r>
            <a:r>
              <a:rPr lang="nl-NL" sz="3200" dirty="0"/>
              <a:t> harder water</a:t>
            </a:r>
          </a:p>
          <a:p>
            <a:r>
              <a:rPr lang="nl-NL" sz="3200" dirty="0" err="1" smtClean="0"/>
              <a:t>Scale</a:t>
            </a:r>
            <a:r>
              <a:rPr lang="nl-NL" sz="3200" dirty="0" smtClean="0"/>
              <a:t> </a:t>
            </a:r>
            <a:r>
              <a:rPr lang="nl-NL" sz="3200" dirty="0" err="1"/>
              <a:t>buildup</a:t>
            </a:r>
            <a:r>
              <a:rPr lang="nl-NL" sz="3200" dirty="0"/>
              <a:t> in </a:t>
            </a:r>
            <a:r>
              <a:rPr lang="nl-NL" sz="3200" dirty="0" err="1"/>
              <a:t>heating</a:t>
            </a:r>
            <a:r>
              <a:rPr lang="nl-NL" sz="3200" dirty="0"/>
              <a:t> equipment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 smtClean="0"/>
              <a:t>appliances</a:t>
            </a:r>
            <a:r>
              <a:rPr lang="nl-NL" sz="3200" dirty="0"/>
              <a:t>	</a:t>
            </a:r>
            <a:endParaRPr lang="nl-NL" sz="3200" dirty="0" smtClean="0"/>
          </a:p>
          <a:p>
            <a:r>
              <a:rPr lang="nl-NL" sz="3200" dirty="0" smtClean="0"/>
              <a:t>Hard water </a:t>
            </a:r>
            <a:r>
              <a:rPr lang="nl-NL" sz="3200" dirty="0" err="1" smtClean="0"/>
              <a:t>tastes</a:t>
            </a:r>
            <a:r>
              <a:rPr lang="nl-NL" sz="3200" dirty="0" smtClean="0"/>
              <a:t> </a:t>
            </a:r>
            <a:r>
              <a:rPr lang="nl-NL" sz="3200" dirty="0" err="1" smtClean="0"/>
              <a:t>worse</a:t>
            </a:r>
            <a:r>
              <a:rPr lang="nl-NL" sz="3200" dirty="0" smtClean="0"/>
              <a:t> </a:t>
            </a:r>
            <a:r>
              <a:rPr lang="nl-NL" sz="3200" dirty="0" err="1" smtClean="0"/>
              <a:t>than</a:t>
            </a:r>
            <a:r>
              <a:rPr lang="nl-NL" sz="3200" dirty="0" smtClean="0"/>
              <a:t> soft water</a:t>
            </a:r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7</a:t>
            </a:fld>
            <a:endParaRPr lang="nl-NL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xmlns="" id="{18583AE0-F4AC-474B-81CE-A17910228600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</p:spTree>
    <p:extLst>
      <p:ext uri="{BB962C8B-B14F-4D97-AF65-F5344CB8AC3E}">
        <p14:creationId xmlns:p14="http://schemas.microsoft.com/office/powerpoint/2010/main" val="298665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3840E-A24B-483B-9B4D-DC12C1F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 dirty="0"/>
              <a:t>Pellet </a:t>
            </a:r>
            <a:r>
              <a:rPr lang="nl-NL" sz="3200" b="1" dirty="0" err="1"/>
              <a:t>Softening</a:t>
            </a:r>
            <a:r>
              <a:rPr lang="nl-NL" sz="3200" b="1" dirty="0"/>
              <a:t> Reactor</a:t>
            </a:r>
          </a:p>
        </p:txBody>
      </p:sp>
      <p:pic>
        <p:nvPicPr>
          <p:cNvPr id="11" name="Content Placeholder 10" descr="A picture containing computer&#10;&#10;Description automatically generated">
            <a:extLst>
              <a:ext uri="{FF2B5EF4-FFF2-40B4-BE49-F238E27FC236}">
                <a16:creationId xmlns:a16="http://schemas.microsoft.com/office/drawing/2014/main" xmlns="" id="{7E56160E-D265-4359-96AB-9B9911CE6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4" y="1406175"/>
            <a:ext cx="3477865" cy="478489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8052D9-BD40-42AC-BA3F-F00B03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8</a:t>
            </a:fld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05A31E-CC81-465F-A28A-7A0F785D057F}"/>
              </a:ext>
            </a:extLst>
          </p:cNvPr>
          <p:cNvSpPr txBox="1">
            <a:spLocks/>
          </p:cNvSpPr>
          <p:nvPr/>
        </p:nvSpPr>
        <p:spPr>
          <a:xfrm>
            <a:off x="-64295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Jake Jenden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CE3C879-8954-434F-B724-6B1D069C8B25}"/>
              </a:ext>
            </a:extLst>
          </p:cNvPr>
          <p:cNvSpPr txBox="1"/>
          <p:nvPr/>
        </p:nvSpPr>
        <p:spPr>
          <a:xfrm>
            <a:off x="4026220" y="1850932"/>
            <a:ext cx="747684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i="1" dirty="0"/>
              <a:t>Calcium </a:t>
            </a:r>
            <a:r>
              <a:rPr lang="nl-NL" sz="2800" i="1" dirty="0" err="1"/>
              <a:t>carbonate</a:t>
            </a:r>
            <a:r>
              <a:rPr lang="nl-NL" sz="2800" i="1" dirty="0"/>
              <a:t> </a:t>
            </a:r>
            <a:r>
              <a:rPr lang="nl-NL" sz="2800" i="1" dirty="0" err="1"/>
              <a:t>crystallisation</a:t>
            </a:r>
            <a:r>
              <a:rPr lang="nl-NL" sz="2800" i="1" dirty="0"/>
              <a:t> </a:t>
            </a:r>
            <a:r>
              <a:rPr lang="nl-NL" sz="2800" dirty="0"/>
              <a:t>on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seeding</a:t>
            </a:r>
            <a:r>
              <a:rPr lang="nl-NL" sz="2800" dirty="0"/>
              <a:t> </a:t>
            </a:r>
            <a:r>
              <a:rPr lang="nl-NL" sz="2800" dirty="0" err="1"/>
              <a:t>material</a:t>
            </a:r>
            <a:r>
              <a:rPr lang="nl-NL" sz="2800" dirty="0"/>
              <a:t> leads </a:t>
            </a:r>
            <a:r>
              <a:rPr lang="nl-NL" sz="2800" dirty="0" err="1"/>
              <a:t>to</a:t>
            </a:r>
            <a:r>
              <a:rPr lang="nl-NL" sz="2800" dirty="0"/>
              <a:t> a </a:t>
            </a:r>
            <a:r>
              <a:rPr lang="nl-NL" sz="2800" dirty="0" err="1"/>
              <a:t>variation</a:t>
            </a:r>
            <a:r>
              <a:rPr lang="nl-NL" sz="2800" dirty="0"/>
              <a:t> of pellet </a:t>
            </a:r>
            <a:r>
              <a:rPr lang="nl-NL" sz="2800" dirty="0" err="1"/>
              <a:t>sizes</a:t>
            </a: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800" dirty="0" err="1"/>
              <a:t>Dosing</a:t>
            </a:r>
            <a:r>
              <a:rPr lang="nl-NL" sz="2800" dirty="0"/>
              <a:t> </a:t>
            </a:r>
            <a:r>
              <a:rPr lang="nl-NL" sz="2800" dirty="0" err="1"/>
              <a:t>heads</a:t>
            </a:r>
            <a:r>
              <a:rPr lang="nl-NL" sz="2800" dirty="0"/>
              <a:t> in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circular</a:t>
            </a:r>
            <a:r>
              <a:rPr lang="nl-NL" sz="2800" dirty="0"/>
              <a:t> </a:t>
            </a:r>
            <a:r>
              <a:rPr lang="nl-NL" sz="2800" dirty="0" err="1"/>
              <a:t>plate</a:t>
            </a:r>
            <a:r>
              <a:rPr lang="nl-NL" sz="2800" dirty="0"/>
              <a:t>, </a:t>
            </a:r>
            <a:r>
              <a:rPr lang="nl-NL" sz="2800" dirty="0" err="1"/>
              <a:t>allow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water </a:t>
            </a:r>
            <a:r>
              <a:rPr lang="nl-NL" sz="2800" dirty="0" err="1"/>
              <a:t>to</a:t>
            </a:r>
            <a:r>
              <a:rPr lang="nl-NL" sz="2800" dirty="0"/>
              <a:t> pass </a:t>
            </a:r>
            <a:r>
              <a:rPr lang="nl-NL" sz="2800" dirty="0" err="1"/>
              <a:t>through</a:t>
            </a: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800" i="1" dirty="0" err="1"/>
              <a:t>Caustic</a:t>
            </a:r>
            <a:r>
              <a:rPr lang="nl-NL" sz="2800" i="1" dirty="0"/>
              <a:t> soda </a:t>
            </a:r>
            <a:r>
              <a:rPr lang="nl-NL" sz="2800" dirty="0"/>
              <a:t>is </a:t>
            </a:r>
            <a:r>
              <a:rPr lang="nl-NL" sz="2800" dirty="0" err="1"/>
              <a:t>fed</a:t>
            </a:r>
            <a:r>
              <a:rPr lang="nl-NL" sz="2800" dirty="0"/>
              <a:t> </a:t>
            </a:r>
            <a:r>
              <a:rPr lang="nl-NL" sz="2800" dirty="0" err="1"/>
              <a:t>into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reactor via </a:t>
            </a:r>
            <a:r>
              <a:rPr lang="nl-NL" sz="2800" dirty="0" err="1"/>
              <a:t>the</a:t>
            </a:r>
            <a:r>
              <a:rPr lang="nl-NL" sz="2800" dirty="0"/>
              <a:t> pipe </a:t>
            </a:r>
            <a:r>
              <a:rPr lang="nl-NL" sz="2800" dirty="0" err="1"/>
              <a:t>labeled</a:t>
            </a:r>
            <a:r>
              <a:rPr lang="nl-NL" sz="2800" dirty="0"/>
              <a:t>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800" dirty="0" err="1"/>
              <a:t>Draining</a:t>
            </a:r>
            <a:r>
              <a:rPr lang="nl-NL" sz="2800" dirty="0"/>
              <a:t> of the pellets </a:t>
            </a:r>
            <a:r>
              <a:rPr lang="nl-NL" sz="2800" dirty="0" err="1" smtClean="0"/>
              <a:t>occurs</a:t>
            </a:r>
            <a:r>
              <a:rPr lang="nl-NL" sz="2800" dirty="0" smtClean="0"/>
              <a:t> </a:t>
            </a:r>
            <a:r>
              <a:rPr lang="nl-NL" sz="2800" dirty="0"/>
              <a:t>via tap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E2DA9C-AAA5-44C1-B142-FCB7BB1B4612}"/>
              </a:ext>
            </a:extLst>
          </p:cNvPr>
          <p:cNvSpPr txBox="1"/>
          <p:nvPr/>
        </p:nvSpPr>
        <p:spPr>
          <a:xfrm>
            <a:off x="4026221" y="5795995"/>
            <a:ext cx="3230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 err="1"/>
              <a:t>Figure</a:t>
            </a:r>
            <a:r>
              <a:rPr lang="nl-NL" i="1" dirty="0"/>
              <a:t> 1: </a:t>
            </a:r>
            <a:r>
              <a:rPr lang="nl-NL" i="1" dirty="0" err="1"/>
              <a:t>Softening</a:t>
            </a:r>
            <a:r>
              <a:rPr lang="nl-NL" i="1" dirty="0"/>
              <a:t> pellet reactor (L. Rietveld, 2015)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8375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CCA6D-E92D-456F-8001-9B288DB7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8899"/>
            <a:ext cx="10515600" cy="1819275"/>
          </a:xfrm>
        </p:spPr>
        <p:txBody>
          <a:bodyPr/>
          <a:lstStyle/>
          <a:p>
            <a:pPr algn="ctr"/>
            <a:r>
              <a:rPr lang="nl-NL" dirty="0"/>
              <a:t>Data Pre-Processing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08542F1-BB2A-4443-8F40-DE99AF785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FBD97A2-73BB-496C-A7B8-557F3E13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3C3D-98DF-4E84-BB54-2FE0C8669AB7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19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 Title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UT test" id="{15B9D8DC-9424-A541-AF47-D0C4E5DD615D}" vid="{AA5B6583-0830-8041-8FDA-106127B26373}"/>
    </a:ext>
  </a:extLst>
</a:theme>
</file>

<file path=ppt/theme/theme10.xml><?xml version="1.0" encoding="utf-8"?>
<a:theme xmlns:a="http://schemas.openxmlformats.org/drawingml/2006/main" name="UT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chmed" id="{38EFCB40-8075-4379-B608-001D32BF0987}" vid="{32DD4C13-7CE8-4DC6-9A95-709DF41A19BE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T Title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UT test" id="{15B9D8DC-9424-A541-AF47-D0C4E5DD615D}" vid="{AA5B6583-0830-8041-8FDA-106127B26373}"/>
    </a:ext>
  </a:extLst>
</a:theme>
</file>

<file path=ppt/theme/theme3.xml><?xml version="1.0" encoding="utf-8"?>
<a:theme xmlns:a="http://schemas.openxmlformats.org/drawingml/2006/main" name="UT Chapter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chmed" id="{38EFCB40-8075-4379-B608-001D32BF0987}" vid="{32DD4C13-7CE8-4DC6-9A95-709DF41A19BE}"/>
    </a:ext>
  </a:extLst>
</a:theme>
</file>

<file path=ppt/theme/theme4.xml><?xml version="1.0" encoding="utf-8"?>
<a:theme xmlns:a="http://schemas.openxmlformats.org/drawingml/2006/main" name="UT Chapter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chmed" id="{38EFCB40-8075-4379-B608-001D32BF0987}" vid="{32DD4C13-7CE8-4DC6-9A95-709DF41A19BE}"/>
    </a:ext>
  </a:extLst>
</a:theme>
</file>

<file path=ppt/theme/theme5.xml><?xml version="1.0" encoding="utf-8"?>
<a:theme xmlns:a="http://schemas.openxmlformats.org/drawingml/2006/main" name="UT Chapter slide White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chmed" id="{38EFCB40-8075-4379-B608-001D32BF0987}" vid="{32DD4C13-7CE8-4DC6-9A95-709DF41A19BE}"/>
    </a:ext>
  </a:extLst>
</a:theme>
</file>

<file path=ppt/theme/theme6.xml><?xml version="1.0" encoding="utf-8"?>
<a:theme xmlns:a="http://schemas.openxmlformats.org/drawingml/2006/main" name="UT Chapter slide Black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chmed" id="{38EFCB40-8075-4379-B608-001D32BF0987}" vid="{32DD4C13-7CE8-4DC6-9A95-709DF41A19BE}"/>
    </a:ext>
  </a:extLst>
</a:theme>
</file>

<file path=ppt/theme/theme7.xml><?xml version="1.0" encoding="utf-8"?>
<a:theme xmlns:a="http://schemas.openxmlformats.org/drawingml/2006/main" name="UT Table of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chmed" id="{38EFCB40-8075-4379-B608-001D32BF0987}" vid="{32DD4C13-7CE8-4DC6-9A95-709DF41A19BE}"/>
    </a:ext>
  </a:extLst>
</a:theme>
</file>

<file path=ppt/theme/theme8.xml><?xml version="1.0" encoding="utf-8"?>
<a:theme xmlns:a="http://schemas.openxmlformats.org/drawingml/2006/main" name="UT Table of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chmed" id="{38EFCB40-8075-4379-B608-001D32BF0987}" vid="{32DD4C13-7CE8-4DC6-9A95-709DF41A19BE}"/>
    </a:ext>
  </a:extLst>
</a:theme>
</file>

<file path=ppt/theme/theme9.xml><?xml version="1.0" encoding="utf-8"?>
<a:theme xmlns:a="http://schemas.openxmlformats.org/drawingml/2006/main" name="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chmed" id="{38EFCB40-8075-4379-B608-001D32BF0987}" vid="{32DD4C13-7CE8-4DC6-9A95-709DF41A19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 algemene presentatie 16-9</Template>
  <TotalTime>4387</TotalTime>
  <Words>2319</Words>
  <Application>Microsoft Office PowerPoint</Application>
  <PresentationFormat>Aangepast</PresentationFormat>
  <Paragraphs>563</Paragraphs>
  <Slides>44</Slides>
  <Notes>7</Notes>
  <HiddenSlides>1</HiddenSlides>
  <MMClips>0</MMClips>
  <ScaleCrop>false</ScaleCrop>
  <HeadingPairs>
    <vt:vector size="4" baseType="variant">
      <vt:variant>
        <vt:lpstr>Thema</vt:lpstr>
      </vt:variant>
      <vt:variant>
        <vt:i4>10</vt:i4>
      </vt:variant>
      <vt:variant>
        <vt:lpstr>Diatitels</vt:lpstr>
      </vt:variant>
      <vt:variant>
        <vt:i4>44</vt:i4>
      </vt:variant>
    </vt:vector>
  </HeadingPairs>
  <TitlesOfParts>
    <vt:vector size="54" baseType="lpstr">
      <vt:lpstr>UT Title slide White</vt:lpstr>
      <vt:lpstr>UT Title slide Black</vt:lpstr>
      <vt:lpstr>UT Chapter slide White</vt:lpstr>
      <vt:lpstr>UT Chapter slide Black</vt:lpstr>
      <vt:lpstr>UT Chapter slide White + logo own name</vt:lpstr>
      <vt:lpstr>UT Chapter slide Black + logo own name</vt:lpstr>
      <vt:lpstr>UT Table of Content slide White</vt:lpstr>
      <vt:lpstr>UT Table of Content slide Black</vt:lpstr>
      <vt:lpstr>UT Content slide White</vt:lpstr>
      <vt:lpstr>UT Content slide Black</vt:lpstr>
      <vt:lpstr>Identification of a Drinking Water Softening Model using Machine Learning </vt:lpstr>
      <vt:lpstr>Aim of Research</vt:lpstr>
      <vt:lpstr>Research Questions</vt:lpstr>
      <vt:lpstr>Table of contents</vt:lpstr>
      <vt:lpstr>Background Information</vt:lpstr>
      <vt:lpstr>Drinking Water Treatment Plant (WTP)</vt:lpstr>
      <vt:lpstr>Definition and Problems of Hard Water</vt:lpstr>
      <vt:lpstr>Pellet Softening Reactor</vt:lpstr>
      <vt:lpstr>Data Pre-Processing</vt:lpstr>
      <vt:lpstr>Corrupted Data</vt:lpstr>
      <vt:lpstr>Removing Corrupted Data Techniques</vt:lpstr>
      <vt:lpstr>Machine Learning (ML)</vt:lpstr>
      <vt:lpstr>Definition of Machine Learning (ML)</vt:lpstr>
      <vt:lpstr>Supervised Learning</vt:lpstr>
      <vt:lpstr>ML Data Partitions and Hyperparameters</vt:lpstr>
      <vt:lpstr>Train-Validation-Test Data Split</vt:lpstr>
      <vt:lpstr>Walk-Forward Data Split</vt:lpstr>
      <vt:lpstr>Overfitting and Underfitting</vt:lpstr>
      <vt:lpstr>Neural Networks (NNs)</vt:lpstr>
      <vt:lpstr>Neural Networks (NNs) Introduction</vt:lpstr>
      <vt:lpstr>Recurrent Neural Networks (RNNs)</vt:lpstr>
      <vt:lpstr>Standard Time Series RNN Structure</vt:lpstr>
      <vt:lpstr>Long Short-Term Memory (LSTM) Cells</vt:lpstr>
      <vt:lpstr>Dropout Layer</vt:lpstr>
      <vt:lpstr>Gradient Descent</vt:lpstr>
      <vt:lpstr>eXtreme Gradient Boost (XGBoost)</vt:lpstr>
      <vt:lpstr>Introduction to Decision Trees</vt:lpstr>
      <vt:lpstr>Introduction to XGBoost</vt:lpstr>
      <vt:lpstr>Model Prediction Horizons</vt:lpstr>
      <vt:lpstr>Methods</vt:lpstr>
      <vt:lpstr>Identification of Inputs and Outputs</vt:lpstr>
      <vt:lpstr>Data Collection</vt:lpstr>
      <vt:lpstr>Data Pre-Processing: Data Removal</vt:lpstr>
      <vt:lpstr>PowerPoint-presentatie</vt:lpstr>
      <vt:lpstr>Data Pre-Processing: Data Splitting</vt:lpstr>
      <vt:lpstr>Prediction</vt:lpstr>
      <vt:lpstr>Machine Learning (ML) Results</vt:lpstr>
      <vt:lpstr>Train-Validation-Test RNN (with F=1[min]) Results</vt:lpstr>
      <vt:lpstr>Walk-Forward RNN (with F=1[min]) Results</vt:lpstr>
      <vt:lpstr>Walk-Forward RNN (with F=4[hr]) Results</vt:lpstr>
      <vt:lpstr>Walk-Forward XGBoost Results</vt:lpstr>
      <vt:lpstr>Discussion</vt:lpstr>
      <vt:lpstr>Conclusions</vt:lpstr>
      <vt:lpstr>Further Research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Stability and robustness of the WOMBAT controller</dc:title>
  <dc:creator>Jake Jenden</dc:creator>
  <cp:lastModifiedBy>jake jenden</cp:lastModifiedBy>
  <cp:revision>180</cp:revision>
  <dcterms:created xsi:type="dcterms:W3CDTF">2019-04-24T12:28:46Z</dcterms:created>
  <dcterms:modified xsi:type="dcterms:W3CDTF">2020-01-06T08:49:19Z</dcterms:modified>
</cp:coreProperties>
</file>